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83" r:id="rId2"/>
    <p:sldId id="281" r:id="rId3"/>
    <p:sldId id="284" r:id="rId4"/>
    <p:sldId id="286" r:id="rId5"/>
    <p:sldId id="294" r:id="rId6"/>
    <p:sldId id="282" r:id="rId7"/>
    <p:sldId id="288" r:id="rId8"/>
    <p:sldId id="285" r:id="rId9"/>
    <p:sldId id="293" r:id="rId10"/>
    <p:sldId id="296" r:id="rId11"/>
    <p:sldId id="269" r:id="rId12"/>
    <p:sldId id="261" r:id="rId13"/>
    <p:sldId id="290" r:id="rId14"/>
    <p:sldId id="275" r:id="rId15"/>
    <p:sldId id="262" r:id="rId16"/>
    <p:sldId id="264" r:id="rId17"/>
    <p:sldId id="292" r:id="rId18"/>
    <p:sldId id="266" r:id="rId19"/>
    <p:sldId id="276" r:id="rId20"/>
    <p:sldId id="268" r:id="rId21"/>
    <p:sldId id="291" r:id="rId22"/>
    <p:sldId id="280" r:id="rId23"/>
    <p:sldId id="287" r:id="rId24"/>
    <p:sldId id="295" r:id="rId25"/>
  </p:sldIdLst>
  <p:sldSz cx="12192000" cy="6858000"/>
  <p:notesSz cx="6797675" cy="9928225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6253" autoAdjust="0"/>
  </p:normalViewPr>
  <p:slideViewPr>
    <p:cSldViewPr snapToGrid="0">
      <p:cViewPr varScale="1">
        <p:scale>
          <a:sx n="86" d="100"/>
          <a:sy n="86" d="100"/>
        </p:scale>
        <p:origin x="514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79536D-1315-4D9E-BE12-EBF408000C82}" type="datetimeFigureOut">
              <a:rPr lang="fr-FR" smtClean="0"/>
              <a:t>12/04/2024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CAE0D5-8AFD-4653-AF6A-518324C997F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935310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F5054-31B2-4BBD-B9A5-4670CF08AD59}" type="datetime1">
              <a:rPr lang="fr-FR" smtClean="0"/>
              <a:t>12/04/2024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E81FC-A208-4995-8167-3EECF177C88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23452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ED740-EA87-4C24-AAB4-6A5F39933735}" type="datetime1">
              <a:rPr lang="fr-FR" smtClean="0"/>
              <a:t>12/04/2024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E81FC-A208-4995-8167-3EECF177C88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33638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7F4F9-54BF-4F1B-AA5E-E9F6DACCE681}" type="datetime1">
              <a:rPr lang="fr-FR" smtClean="0"/>
              <a:t>12/04/2024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E81FC-A208-4995-8167-3EECF177C88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99504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F8D41-FB22-4303-A7C9-15FFB91699CC}" type="datetime1">
              <a:rPr lang="fr-FR" smtClean="0"/>
              <a:t>12/04/2024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E81FC-A208-4995-8167-3EECF177C88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352910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227E3-EE97-4C90-8CF9-3678D40AAEC4}" type="datetime1">
              <a:rPr lang="fr-FR" smtClean="0"/>
              <a:t>12/04/2024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E81FC-A208-4995-8167-3EECF177C88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17282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E67E5-190D-429E-A81B-6298F36EF087}" type="datetime1">
              <a:rPr lang="fr-FR" smtClean="0"/>
              <a:t>12/04/2024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E81FC-A208-4995-8167-3EECF177C88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33798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368B3-94A8-4D65-B912-DF5247543422}" type="datetime1">
              <a:rPr lang="fr-FR" smtClean="0"/>
              <a:t>12/04/2024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E81FC-A208-4995-8167-3EECF177C88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80268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3355B-4D7A-4BC7-915C-8014AA95815C}" type="datetime1">
              <a:rPr lang="fr-FR" smtClean="0"/>
              <a:t>12/04/2024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E81FC-A208-4995-8167-3EECF177C88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140070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355D5-87A8-4498-9B96-7B45AEF7BC62}" type="datetime1">
              <a:rPr lang="fr-FR" smtClean="0"/>
              <a:t>12/04/2024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E81FC-A208-4995-8167-3EECF177C88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385296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68EFB-54EA-4540-95AB-BEA04820DBB6}" type="datetime1">
              <a:rPr lang="fr-FR" smtClean="0"/>
              <a:t>12/04/2024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E81FC-A208-4995-8167-3EECF177C88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062714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757B5-09CA-48C9-9D27-D81E2A6806BF}" type="datetime1">
              <a:rPr lang="fr-FR" smtClean="0"/>
              <a:t>12/04/2024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E81FC-A208-4995-8167-3EECF177C88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21913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13895A-A13C-402D-B099-F0EEA7DCD910}" type="datetime1">
              <a:rPr lang="fr-FR" smtClean="0"/>
              <a:t>12/04/2024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0E81FC-A208-4995-8167-3EECF177C88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086968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../../Boulot/Course%20d'orientation%20K&#233;dange%20cour/questionnaire%20CO.doc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../../TAF/Ecole%20de%20CO/methode_fed.pdf" TargetMode="External"/><Relationship Id="rId2" Type="http://schemas.openxmlformats.org/officeDocument/2006/relationships/hyperlink" Target="../../TAF/Ecole%20de%20CO/Epreuves%20de%202011%20&#224;%202017/2017/Baliseverte.pdf" TargetMode="External"/><Relationship Id="rId1" Type="http://schemas.openxmlformats.org/officeDocument/2006/relationships/slideLayout" Target="../slideLayouts/slideLayout5.xml"/><Relationship Id="rId4" Type="http://schemas.openxmlformats.org/officeDocument/2006/relationships/hyperlink" Target="http://www.ffcorientation.fr/jeunes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g"/><Relationship Id="rId5" Type="http://schemas.openxmlformats.org/officeDocument/2006/relationships/slide" Target="slide8.xml"/><Relationship Id="rId4" Type="http://schemas.openxmlformats.org/officeDocument/2006/relationships/image" Target="../media/image20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Relationship Id="rId4" Type="http://schemas.openxmlformats.org/officeDocument/2006/relationships/slide" Target="slide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5" Type="http://schemas.openxmlformats.org/officeDocument/2006/relationships/slide" Target="slide8.xml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4.xml"/><Relationship Id="rId4" Type="http://schemas.openxmlformats.org/officeDocument/2006/relationships/slide" Target="slide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hyperlink" Target="file:///C:\Users\Utilisateur\Documents\FPC\Formation%20CO%20-%20SNEP\cartons%20contr&#244;le.xls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3" Type="http://schemas.openxmlformats.org/officeDocument/2006/relationships/slide" Target="slide15.xml"/><Relationship Id="rId7" Type="http://schemas.openxmlformats.org/officeDocument/2006/relationships/slide" Target="slide19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8.xml"/><Relationship Id="rId5" Type="http://schemas.openxmlformats.org/officeDocument/2006/relationships/slide" Target="slide17.xml"/><Relationship Id="rId4" Type="http://schemas.openxmlformats.org/officeDocument/2006/relationships/slide" Target="slide1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../../TAF/Ecole%20de%20CO/methode_fed.pdf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4CCE3F-C91F-4356-B958-ED18611B8C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766354"/>
            <a:ext cx="9144000" cy="1633901"/>
          </a:xfrm>
        </p:spPr>
        <p:txBody>
          <a:bodyPr>
            <a:normAutofit fontScale="90000"/>
          </a:bodyPr>
          <a:lstStyle/>
          <a:p>
            <a:r>
              <a:rPr lang="fr-FR" dirty="0"/>
              <a:t>Compte Rendu de Pratique</a:t>
            </a:r>
            <a:br>
              <a:rPr lang="fr-FR" dirty="0"/>
            </a:br>
            <a:endParaRPr lang="fr-FR" dirty="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682EF21-28C1-495A-86EC-056259C328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425439" y="2696345"/>
            <a:ext cx="4667795" cy="2424295"/>
          </a:xfrm>
        </p:spPr>
        <p:txBody>
          <a:bodyPr>
            <a:normAutofit fontScale="77500" lnSpcReduction="20000"/>
          </a:bodyPr>
          <a:lstStyle/>
          <a:p>
            <a:endParaRPr lang="fr-FR" dirty="0"/>
          </a:p>
          <a:p>
            <a:r>
              <a:rPr lang="fr-FR" sz="4800" dirty="0"/>
              <a:t>COURSE D’ORIENTATION </a:t>
            </a:r>
          </a:p>
          <a:p>
            <a:r>
              <a:rPr lang="fr-FR" sz="4800" dirty="0"/>
              <a:t>au </a:t>
            </a:r>
          </a:p>
          <a:p>
            <a:r>
              <a:rPr lang="fr-FR" sz="4800" dirty="0"/>
              <a:t>Collège de la Canner</a:t>
            </a:r>
          </a:p>
          <a:p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DD957CF0-D364-4BFE-B2D5-562B8E4ABC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912611"/>
            <a:ext cx="3220745" cy="4720492"/>
          </a:xfrm>
          <a:prstGeom prst="rect">
            <a:avLst/>
          </a:prstGeom>
        </p:spPr>
      </p:pic>
      <p:pic>
        <p:nvPicPr>
          <p:cNvPr id="5" name="Image 4" descr="C:\Users\Utilisateur\AppData\Local\Microsoft\Windows\INetCache\IE\K4BUU17V\Orienteering_pictogram.svg[1].png">
            <a:extLst>
              <a:ext uri="{FF2B5EF4-FFF2-40B4-BE49-F238E27FC236}">
                <a16:creationId xmlns:a16="http://schemas.microsoft.com/office/drawing/2014/main" id="{5B3DB181-B91C-4167-A7BE-A237A4AB66C3}"/>
              </a:ext>
            </a:extLst>
          </p:cNvPr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7315517" y="5188449"/>
            <a:ext cx="1218565" cy="1218565"/>
          </a:xfrm>
          <a:prstGeom prst="rect">
            <a:avLst/>
          </a:prstGeom>
          <a:noFill/>
          <a:ln>
            <a:noFill/>
            <a:prstDash/>
          </a:ln>
        </p:spPr>
      </p:pic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3F5B0EE-FAFD-4DE1-8949-D686C5C08F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E81FC-A208-4995-8167-3EECF177C880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436447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E6E909E-07BB-E9B3-D125-E044A6733F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7" name="Espace réservé du contenu 6">
            <a:extLst>
              <a:ext uri="{FF2B5EF4-FFF2-40B4-BE49-F238E27FC236}">
                <a16:creationId xmlns:a16="http://schemas.microsoft.com/office/drawing/2014/main" id="{D1AE9F2D-1550-A182-8EC9-540850D85D8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6667" y="138465"/>
            <a:ext cx="5752730" cy="8137332"/>
          </a:xfrm>
        </p:spPr>
      </p:pic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57413B3-BACA-357D-DA8E-73FE727FF0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E81FC-A208-4995-8167-3EECF177C880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75484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635725" y="548640"/>
            <a:ext cx="697556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b="1" u="sng" dirty="0">
                <a:latin typeface="+mj-lt"/>
              </a:rPr>
              <a:t>EXERCICES</a:t>
            </a:r>
            <a:r>
              <a:rPr lang="fr-FR" b="1" u="sng" dirty="0">
                <a:latin typeface="+mj-lt"/>
              </a:rPr>
              <a:t> </a:t>
            </a:r>
            <a:r>
              <a:rPr lang="fr-FR" sz="4400" b="1" u="sng" dirty="0">
                <a:latin typeface="+mj-lt"/>
              </a:rPr>
              <a:t>DE SIMULATION :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CA6BC299-729F-42A0-99CA-1EE9908A051B}"/>
              </a:ext>
            </a:extLst>
          </p:cNvPr>
          <p:cNvSpPr txBox="1"/>
          <p:nvPr/>
        </p:nvSpPr>
        <p:spPr>
          <a:xfrm>
            <a:off x="548639" y="1942011"/>
            <a:ext cx="462343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3600" dirty="0"/>
              <a:t>Jeu des plots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3600" dirty="0"/>
              <a:t>Carré magique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3600" dirty="0"/>
              <a:t>Jeu des différences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3600" dirty="0"/>
              <a:t>Jeu de l’oie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3600" dirty="0">
                <a:hlinkClick r:id="rId2" action="ppaction://hlinkfile"/>
              </a:rPr>
              <a:t>Questionnaires</a:t>
            </a:r>
            <a:r>
              <a:rPr lang="fr-FR" sz="3600" dirty="0"/>
              <a:t>…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77BE3454-F163-45EF-91EC-6117917C7D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4994" y="280850"/>
            <a:ext cx="2890159" cy="3853545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EDF4B974-1E80-4566-9229-D6E5349844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9616" y="2081348"/>
            <a:ext cx="3275512" cy="4367349"/>
          </a:xfrm>
          <a:prstGeom prst="rect">
            <a:avLst/>
          </a:prstGeom>
        </p:spPr>
      </p:pic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A998DEF7-1FF1-4D08-81D6-66FA93E037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E81FC-A208-4995-8167-3EECF177C880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845473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418" y="3835798"/>
            <a:ext cx="4000870" cy="3000652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3333" y="3492450"/>
            <a:ext cx="4458667" cy="3344000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5639" y="17231"/>
            <a:ext cx="6242147" cy="3945436"/>
          </a:xfrm>
          <a:prstGeom prst="rect">
            <a:avLst/>
          </a:prstGeom>
        </p:spPr>
      </p:pic>
      <p:cxnSp>
        <p:nvCxnSpPr>
          <p:cNvPr id="9" name="Connecteur droit avec flèche 8"/>
          <p:cNvCxnSpPr/>
          <p:nvPr/>
        </p:nvCxnSpPr>
        <p:spPr>
          <a:xfrm flipV="1">
            <a:off x="4214288" y="3005847"/>
            <a:ext cx="707908" cy="2480553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avec flèche 11"/>
          <p:cNvCxnSpPr/>
          <p:nvPr/>
        </p:nvCxnSpPr>
        <p:spPr>
          <a:xfrm flipV="1">
            <a:off x="982494" y="1468877"/>
            <a:ext cx="4017523" cy="262646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avec flèche 17"/>
          <p:cNvCxnSpPr/>
          <p:nvPr/>
        </p:nvCxnSpPr>
        <p:spPr>
          <a:xfrm flipV="1">
            <a:off x="2344366" y="2412460"/>
            <a:ext cx="2869660" cy="2422187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avec flèche 19"/>
          <p:cNvCxnSpPr/>
          <p:nvPr/>
        </p:nvCxnSpPr>
        <p:spPr>
          <a:xfrm flipH="1" flipV="1">
            <a:off x="7130375" y="3103124"/>
            <a:ext cx="2850204" cy="2587557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cteur droit avec flèche 23"/>
          <p:cNvCxnSpPr/>
          <p:nvPr/>
        </p:nvCxnSpPr>
        <p:spPr>
          <a:xfrm flipH="1" flipV="1">
            <a:off x="7889133" y="2715774"/>
            <a:ext cx="2889114" cy="2225877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ZoneTexte 4">
            <a:extLst>
              <a:ext uri="{FF2B5EF4-FFF2-40B4-BE49-F238E27FC236}">
                <a16:creationId xmlns:a16="http://schemas.microsoft.com/office/drawing/2014/main" id="{3789F652-A5EE-4790-96C4-606B4D920363}"/>
              </a:ext>
            </a:extLst>
          </p:cNvPr>
          <p:cNvSpPr txBox="1"/>
          <p:nvPr/>
        </p:nvSpPr>
        <p:spPr>
          <a:xfrm>
            <a:off x="557349" y="748937"/>
            <a:ext cx="17870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Une carte d’ « intérieur » :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2392777C-F0CD-44BB-B17E-5A4619D649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E81FC-A208-4995-8167-3EECF177C880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143549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/>
              <a:t>DOCUMENTS D’AIDE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2983182" cy="823912"/>
          </a:xfrm>
        </p:spPr>
        <p:txBody>
          <a:bodyPr/>
          <a:lstStyle/>
          <a:p>
            <a:r>
              <a:rPr lang="fr-FR" dirty="0"/>
              <a:t>Site de la FFCO : 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3006725"/>
            <a:ext cx="10064918" cy="3182937"/>
          </a:xfrm>
        </p:spPr>
        <p:txBody>
          <a:bodyPr/>
          <a:lstStyle/>
          <a:p>
            <a:r>
              <a:rPr lang="fr-FR" dirty="0"/>
              <a:t>espace ressource (exemples de situations, cartographie, </a:t>
            </a:r>
            <a:r>
              <a:rPr lang="fr-FR" dirty="0" err="1"/>
              <a:t>PurpelPen</a:t>
            </a:r>
            <a:r>
              <a:rPr lang="fr-FR" dirty="0"/>
              <a:t>, …</a:t>
            </a:r>
          </a:p>
          <a:p>
            <a:r>
              <a:rPr lang="fr-FR" dirty="0"/>
              <a:t>Fiches </a:t>
            </a:r>
            <a:r>
              <a:rPr lang="fr-FR" dirty="0" err="1"/>
              <a:t>O’abc</a:t>
            </a:r>
            <a:endParaRPr lang="fr-FR" dirty="0"/>
          </a:p>
          <a:p>
            <a:r>
              <a:rPr lang="fr-FR" dirty="0">
                <a:hlinkClick r:id="rId2" action="ppaction://hlinkfile"/>
              </a:rPr>
              <a:t>Balises de couleur : exemples de questionnaires…</a:t>
            </a:r>
            <a:endParaRPr lang="fr-FR" dirty="0"/>
          </a:p>
          <a:p>
            <a:r>
              <a:rPr lang="fr-FR" dirty="0">
                <a:hlinkClick r:id="rId3" action="ppaction://hlinkfile"/>
              </a:rPr>
              <a:t>Méthode fédérale</a:t>
            </a:r>
            <a:endParaRPr lang="fr-FR" dirty="0"/>
          </a:p>
          <a:p>
            <a:r>
              <a:rPr lang="fr-FR" dirty="0"/>
              <a:t>Contre pied COURSE D’ORIENTATION !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3677055" y="1681163"/>
            <a:ext cx="7380411" cy="823912"/>
          </a:xfrm>
        </p:spPr>
        <p:txBody>
          <a:bodyPr/>
          <a:lstStyle/>
          <a:p>
            <a:r>
              <a:rPr lang="fr-FR" dirty="0">
                <a:hlinkClick r:id="rId4"/>
              </a:rPr>
              <a:t>http://www.ffcorientation.fr/jeunes</a:t>
            </a:r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BB495F5-BEAC-4978-A109-FE9B4DD389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E81FC-A208-4995-8167-3EECF177C880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96196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66" y="0"/>
            <a:ext cx="4708018" cy="6858000"/>
          </a:xfrm>
          <a:prstGeom prst="rect">
            <a:avLst/>
          </a:prstGeom>
        </p:spPr>
      </p:pic>
      <p:sp>
        <p:nvSpPr>
          <p:cNvPr id="3" name="ZoneTexte 2">
            <a:hlinkClick r:id="rId3" action="ppaction://hlinksldjump"/>
            <a:extLst>
              <a:ext uri="{FF2B5EF4-FFF2-40B4-BE49-F238E27FC236}">
                <a16:creationId xmlns:a16="http://schemas.microsoft.com/office/drawing/2014/main" id="{105E9BC0-C11B-4683-8448-723C4101C141}"/>
              </a:ext>
            </a:extLst>
          </p:cNvPr>
          <p:cNvSpPr txBox="1"/>
          <p:nvPr/>
        </p:nvSpPr>
        <p:spPr>
          <a:xfrm>
            <a:off x="11061246" y="6260068"/>
            <a:ext cx="8708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hlinkClick r:id="rId3" action="ppaction://hlinksldjump"/>
              </a:rPr>
              <a:t>Retour</a:t>
            </a:r>
            <a:endParaRPr lang="fr-FR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7E65F06E-2840-472D-A76A-C8F8D932EE0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809" y="228600"/>
            <a:ext cx="5920530" cy="5955269"/>
          </a:xfrm>
          <a:prstGeom prst="rect">
            <a:avLst/>
          </a:prstGeom>
        </p:spPr>
      </p:pic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5754673-7A2C-4D9F-A348-86495FAB24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E81FC-A208-4995-8167-3EECF177C880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361783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/>
          <p:cNvSpPr txBox="1"/>
          <p:nvPr/>
        </p:nvSpPr>
        <p:spPr>
          <a:xfrm>
            <a:off x="3794186" y="370224"/>
            <a:ext cx="44354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Papillon (6 parcours différents)</a:t>
            </a: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2"/>
            <a:ext cx="3031175" cy="4445723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1175" y="1219202"/>
            <a:ext cx="3054927" cy="4480559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6102" y="1219202"/>
            <a:ext cx="3060864" cy="4489268"/>
          </a:xfrm>
          <a:prstGeom prst="rect">
            <a:avLst/>
          </a:prstGeom>
        </p:spPr>
      </p:pic>
      <p:sp>
        <p:nvSpPr>
          <p:cNvPr id="2" name="ZoneTexte 1">
            <a:hlinkClick r:id="rId5" action="ppaction://hlinksldjump"/>
            <a:extLst>
              <a:ext uri="{FF2B5EF4-FFF2-40B4-BE49-F238E27FC236}">
                <a16:creationId xmlns:a16="http://schemas.microsoft.com/office/drawing/2014/main" id="{70E5C348-8FB9-42E2-A6EF-128DD4A6AA49}"/>
              </a:ext>
            </a:extLst>
          </p:cNvPr>
          <p:cNvSpPr txBox="1"/>
          <p:nvPr/>
        </p:nvSpPr>
        <p:spPr>
          <a:xfrm>
            <a:off x="10746377" y="6087291"/>
            <a:ext cx="9927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hlinkClick r:id="rId5" action="ppaction://hlinksldjump"/>
              </a:rPr>
              <a:t>Retour</a:t>
            </a:r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41871BC2-1787-4607-A528-7532545F705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0825" y="1287262"/>
            <a:ext cx="3013326" cy="4314133"/>
          </a:xfrm>
          <a:prstGeom prst="rect">
            <a:avLst/>
          </a:prstGeom>
        </p:spPr>
      </p:pic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70C837C5-D257-4CA7-8655-90FCFA709B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E81FC-A208-4995-8167-3EECF177C880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688738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6615" y="287074"/>
            <a:ext cx="7199376" cy="5839968"/>
          </a:xfrm>
          <a:prstGeom prst="rect">
            <a:avLst/>
          </a:prstGeom>
        </p:spPr>
      </p:pic>
      <p:sp>
        <p:nvSpPr>
          <p:cNvPr id="3" name="ZoneTexte 2">
            <a:hlinkClick r:id="rId3" action="ppaction://hlinksldjump"/>
            <a:extLst>
              <a:ext uri="{FF2B5EF4-FFF2-40B4-BE49-F238E27FC236}">
                <a16:creationId xmlns:a16="http://schemas.microsoft.com/office/drawing/2014/main" id="{DEA76433-5C3F-45C5-B21A-389600425FDC}"/>
              </a:ext>
            </a:extLst>
          </p:cNvPr>
          <p:cNvSpPr txBox="1"/>
          <p:nvPr/>
        </p:nvSpPr>
        <p:spPr>
          <a:xfrm>
            <a:off x="10711543" y="6127042"/>
            <a:ext cx="9492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hlinkClick r:id="rId3" action="ppaction://hlinksldjump"/>
              </a:rPr>
              <a:t>Retour</a:t>
            </a:r>
            <a:endParaRPr lang="fr-FR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471A4E46-AC2C-450B-89F6-16A7D181F204}"/>
              </a:ext>
            </a:extLst>
          </p:cNvPr>
          <p:cNvSpPr txBox="1"/>
          <p:nvPr/>
        </p:nvSpPr>
        <p:spPr>
          <a:xfrm>
            <a:off x="342901" y="1057275"/>
            <a:ext cx="1390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4 parcours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69C64FF0-1562-4BEA-8303-5AC6044E17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E81FC-A208-4995-8167-3EECF177C880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425537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D547D324-751E-4F71-9062-BBCFCC4D40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322314" cy="3762651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FB01DD6D-9CC5-4DEB-8189-CEF1352228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7952" y="2628899"/>
            <a:ext cx="6994047" cy="4162425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96AFBE02-57C6-4593-AB29-7A48457C9806}"/>
              </a:ext>
            </a:extLst>
          </p:cNvPr>
          <p:cNvSpPr txBox="1"/>
          <p:nvPr/>
        </p:nvSpPr>
        <p:spPr>
          <a:xfrm>
            <a:off x="7296150" y="619125"/>
            <a:ext cx="20478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4 parcours mémo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C7F871E5-DCAA-41AF-80E1-749A82535966}"/>
              </a:ext>
            </a:extLst>
          </p:cNvPr>
          <p:cNvSpPr txBox="1"/>
          <p:nvPr/>
        </p:nvSpPr>
        <p:spPr>
          <a:xfrm>
            <a:off x="742950" y="6257925"/>
            <a:ext cx="962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hlinkClick r:id="rId4" action="ppaction://hlinksldjump"/>
              </a:rPr>
              <a:t>Retour</a:t>
            </a:r>
            <a:endParaRPr lang="fr-FR" dirty="0"/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29ED0C2E-BAA0-436E-B8A9-3339BAD48B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E81FC-A208-4995-8167-3EECF177C880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62977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4016" y="490728"/>
            <a:ext cx="7363968" cy="5876544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CBED767B-E3B2-4CF3-819B-F25A955556D8}"/>
              </a:ext>
            </a:extLst>
          </p:cNvPr>
          <p:cNvSpPr txBox="1"/>
          <p:nvPr/>
        </p:nvSpPr>
        <p:spPr>
          <a:xfrm>
            <a:off x="10441577" y="5921829"/>
            <a:ext cx="11756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hlinkClick r:id="rId3" action="ppaction://hlinksldjump"/>
              </a:rPr>
              <a:t>Retour</a:t>
            </a:r>
            <a:endParaRPr lang="fr-FR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4E266B55-F798-4042-AD72-BD060BE5067D}"/>
              </a:ext>
            </a:extLst>
          </p:cNvPr>
          <p:cNvSpPr txBox="1"/>
          <p:nvPr/>
        </p:nvSpPr>
        <p:spPr>
          <a:xfrm>
            <a:off x="238125" y="1323975"/>
            <a:ext cx="18383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6 circuits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09BF45F-EA6C-4DD8-ACAF-C0E6E5FB70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E81FC-A208-4995-8167-3EECF177C880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922890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/>
          <p:nvPr/>
        </p:nvPicPr>
        <p:blipFill>
          <a:blip r:embed="rId2"/>
          <a:stretch>
            <a:fillRect/>
          </a:stretch>
        </p:blipFill>
        <p:spPr>
          <a:xfrm rot="5400013">
            <a:off x="6659082" y="2200278"/>
            <a:ext cx="3225266" cy="5332513"/>
          </a:xfrm>
          <a:prstGeom prst="rect">
            <a:avLst/>
          </a:prstGeom>
          <a:noFill/>
          <a:ln>
            <a:noFill/>
            <a:prstDash/>
          </a:ln>
        </p:spPr>
      </p:pic>
      <p:pic>
        <p:nvPicPr>
          <p:cNvPr id="3" name="Image 2"/>
          <p:cNvPicPr/>
          <p:nvPr/>
        </p:nvPicPr>
        <p:blipFill>
          <a:blip r:embed="rId3"/>
          <a:stretch>
            <a:fillRect/>
          </a:stretch>
        </p:blipFill>
        <p:spPr>
          <a:xfrm rot="18946901">
            <a:off x="1450012" y="1004266"/>
            <a:ext cx="3935159" cy="3634164"/>
          </a:xfrm>
          <a:prstGeom prst="rect">
            <a:avLst/>
          </a:prstGeom>
          <a:noFill/>
          <a:ln>
            <a:noFill/>
            <a:prstDash/>
          </a:ln>
        </p:spPr>
      </p:pic>
      <p:pic>
        <p:nvPicPr>
          <p:cNvPr id="4" name="Image 3"/>
          <p:cNvPicPr/>
          <p:nvPr/>
        </p:nvPicPr>
        <p:blipFill>
          <a:blip r:embed="rId4"/>
          <a:stretch>
            <a:fillRect/>
          </a:stretch>
        </p:blipFill>
        <p:spPr>
          <a:xfrm rot="16200004">
            <a:off x="7201385" y="-782038"/>
            <a:ext cx="3146133" cy="5215299"/>
          </a:xfrm>
          <a:prstGeom prst="rect">
            <a:avLst/>
          </a:prstGeom>
          <a:noFill/>
          <a:ln>
            <a:noFill/>
            <a:prstDash/>
          </a:ln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AA769FB1-314A-412F-BD17-2E3FF03517B4}"/>
              </a:ext>
            </a:extLst>
          </p:cNvPr>
          <p:cNvSpPr txBox="1"/>
          <p:nvPr/>
        </p:nvSpPr>
        <p:spPr>
          <a:xfrm>
            <a:off x="10668000" y="6209211"/>
            <a:ext cx="12104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hlinkClick r:id="rId5" action="ppaction://hlinksldjump"/>
              </a:rPr>
              <a:t>Retour</a:t>
            </a:r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8EE7835F-4FA2-43E4-83F6-BE5E3462A1C1}"/>
              </a:ext>
            </a:extLst>
          </p:cNvPr>
          <p:cNvSpPr txBox="1"/>
          <p:nvPr/>
        </p:nvSpPr>
        <p:spPr>
          <a:xfrm>
            <a:off x="429640" y="5839879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5 « shaker » différents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470D9BC4-8229-452E-86E3-E841C6BA17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E81FC-A208-4995-8167-3EECF177C880}" type="slidenum">
              <a:rPr lang="fr-FR" smtClean="0"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482357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19241"/>
          </a:xfrm>
        </p:spPr>
        <p:txBody>
          <a:bodyPr>
            <a:normAutofit fontScale="90000"/>
          </a:bodyPr>
          <a:lstStyle/>
          <a:p>
            <a:pPr algn="ctr"/>
            <a:r>
              <a:rPr lang="fr-FR" sz="3000" b="1" u="sng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Ce que je veux faire apprendre en Course d’Orientation:</a:t>
            </a:r>
            <a:br>
              <a:rPr lang="fr-FR" sz="3000" b="1" u="sng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fr-FR" sz="3000" u="sng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1314993" y="1436915"/>
            <a:ext cx="9187543" cy="3587931"/>
          </a:xfrm>
        </p:spPr>
        <p:txBody>
          <a:bodyPr>
            <a:normAutofit/>
          </a:bodyPr>
          <a:lstStyle/>
          <a:p>
            <a:r>
              <a:rPr lang="fr-FR" sz="4800" dirty="0"/>
              <a:t>Lecture de carte</a:t>
            </a:r>
          </a:p>
          <a:p>
            <a:r>
              <a:rPr lang="fr-FR" sz="4800" dirty="0"/>
              <a:t>Orientation de la carte</a:t>
            </a:r>
          </a:p>
          <a:p>
            <a:r>
              <a:rPr lang="fr-FR" sz="4800" dirty="0"/>
              <a:t>Améliorer sa vitesse de progression</a:t>
            </a:r>
          </a:p>
          <a:p>
            <a:r>
              <a:rPr lang="fr-FR" sz="4800" dirty="0"/>
              <a:t>Evoluer seul</a:t>
            </a:r>
          </a:p>
          <a:p>
            <a:endParaRPr lang="fr-FR" dirty="0"/>
          </a:p>
        </p:txBody>
      </p:sp>
      <p:pic>
        <p:nvPicPr>
          <p:cNvPr id="4" name="Image 3" descr="C:\Users\Utilisateur\AppData\Local\Microsoft\Windows\INetCache\IE\7Y1YW0A5\course_orientation[1].jpg">
            <a:extLst>
              <a:ext uri="{FF2B5EF4-FFF2-40B4-BE49-F238E27FC236}">
                <a16:creationId xmlns:a16="http://schemas.microsoft.com/office/drawing/2014/main" id="{728147AB-EB87-4EAE-A99C-6B740F58A843}"/>
              </a:ext>
            </a:extLst>
          </p:cNvPr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6687640" y="4430826"/>
            <a:ext cx="2604406" cy="1980518"/>
          </a:xfrm>
          <a:prstGeom prst="rect">
            <a:avLst/>
          </a:prstGeom>
          <a:noFill/>
          <a:ln>
            <a:noFill/>
            <a:prstDash/>
          </a:ln>
        </p:spPr>
      </p:pic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F4FFBD3-F3BC-457A-B39C-A82045EF1A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E81FC-A208-4995-8167-3EECF177C880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676381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6312" y="227076"/>
            <a:ext cx="7199376" cy="6403848"/>
          </a:xfrm>
          <a:prstGeom prst="rect">
            <a:avLst/>
          </a:prstGeom>
        </p:spPr>
      </p:pic>
      <p:sp>
        <p:nvSpPr>
          <p:cNvPr id="2" name="ZoneTexte 1">
            <a:hlinkClick r:id="rId3" action="ppaction://hlinksldjump"/>
            <a:extLst>
              <a:ext uri="{FF2B5EF4-FFF2-40B4-BE49-F238E27FC236}">
                <a16:creationId xmlns:a16="http://schemas.microsoft.com/office/drawing/2014/main" id="{E69A64B7-B357-451A-AF41-B79BABC18B12}"/>
              </a:ext>
            </a:extLst>
          </p:cNvPr>
          <p:cNvSpPr txBox="1"/>
          <p:nvPr/>
        </p:nvSpPr>
        <p:spPr>
          <a:xfrm>
            <a:off x="10337074" y="6209211"/>
            <a:ext cx="13237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Retour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2F7F2E7C-9ED8-4B3C-A316-6F14D281B0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E81FC-A208-4995-8167-3EECF177C880}" type="slidenum">
              <a:rPr lang="fr-FR" smtClean="0"/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4102149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Espace réservé du contenu 17">
            <a:extLst>
              <a:ext uri="{FF2B5EF4-FFF2-40B4-BE49-F238E27FC236}">
                <a16:creationId xmlns:a16="http://schemas.microsoft.com/office/drawing/2014/main" id="{9849A065-315A-44C0-A153-AB662C5E2427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005" y="817409"/>
            <a:ext cx="3925120" cy="5549070"/>
          </a:xfrm>
        </p:spPr>
      </p:pic>
      <p:pic>
        <p:nvPicPr>
          <p:cNvPr id="16" name="Espace réservé du contenu 15">
            <a:extLst>
              <a:ext uri="{FF2B5EF4-FFF2-40B4-BE49-F238E27FC236}">
                <a16:creationId xmlns:a16="http://schemas.microsoft.com/office/drawing/2014/main" id="{CC393590-FE33-4248-A531-872ABA4F98C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9813" y="654465"/>
            <a:ext cx="4020963" cy="5684566"/>
          </a:xfrm>
        </p:spPr>
      </p:pic>
      <p:cxnSp>
        <p:nvCxnSpPr>
          <p:cNvPr id="20" name="Connecteur droit avec flèche 19">
            <a:extLst>
              <a:ext uri="{FF2B5EF4-FFF2-40B4-BE49-F238E27FC236}">
                <a16:creationId xmlns:a16="http://schemas.microsoft.com/office/drawing/2014/main" id="{24A940F4-C9E5-4FCC-83B9-99BDF017EDCB}"/>
              </a:ext>
            </a:extLst>
          </p:cNvPr>
          <p:cNvCxnSpPr>
            <a:cxnSpLocks/>
            <a:endCxn id="24" idx="1"/>
          </p:cNvCxnSpPr>
          <p:nvPr/>
        </p:nvCxnSpPr>
        <p:spPr>
          <a:xfrm flipV="1">
            <a:off x="1454352" y="567006"/>
            <a:ext cx="3557958" cy="53898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 droit avec flèche 21">
            <a:extLst>
              <a:ext uri="{FF2B5EF4-FFF2-40B4-BE49-F238E27FC236}">
                <a16:creationId xmlns:a16="http://schemas.microsoft.com/office/drawing/2014/main" id="{C1A92AD6-25D6-44AF-B90C-A043C6D8326E}"/>
              </a:ext>
            </a:extLst>
          </p:cNvPr>
          <p:cNvCxnSpPr>
            <a:cxnSpLocks/>
            <a:endCxn id="24" idx="3"/>
          </p:cNvCxnSpPr>
          <p:nvPr/>
        </p:nvCxnSpPr>
        <p:spPr>
          <a:xfrm flipH="1" flipV="1">
            <a:off x="6362138" y="567006"/>
            <a:ext cx="2198390" cy="40835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ZoneTexte 23">
            <a:extLst>
              <a:ext uri="{FF2B5EF4-FFF2-40B4-BE49-F238E27FC236}">
                <a16:creationId xmlns:a16="http://schemas.microsoft.com/office/drawing/2014/main" id="{72EAA072-1DCC-435C-8FA3-7FA8C01B07D7}"/>
              </a:ext>
            </a:extLst>
          </p:cNvPr>
          <p:cNvSpPr txBox="1"/>
          <p:nvPr/>
        </p:nvSpPr>
        <p:spPr>
          <a:xfrm>
            <a:off x="5012310" y="243840"/>
            <a:ext cx="13498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/>
              <a:t>Fontaine – bleue !</a:t>
            </a:r>
          </a:p>
        </p:txBody>
      </p:sp>
      <p:cxnSp>
        <p:nvCxnSpPr>
          <p:cNvPr id="28" name="Connecteur droit avec flèche 27">
            <a:extLst>
              <a:ext uri="{FF2B5EF4-FFF2-40B4-BE49-F238E27FC236}">
                <a16:creationId xmlns:a16="http://schemas.microsoft.com/office/drawing/2014/main" id="{B1219CE9-FAA0-4755-BCA2-5FD03E1F616D}"/>
              </a:ext>
            </a:extLst>
          </p:cNvPr>
          <p:cNvCxnSpPr>
            <a:cxnSpLocks/>
            <a:endCxn id="31" idx="1"/>
          </p:cNvCxnSpPr>
          <p:nvPr/>
        </p:nvCxnSpPr>
        <p:spPr>
          <a:xfrm flipV="1">
            <a:off x="3741035" y="3699510"/>
            <a:ext cx="1354840" cy="11822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cteur droit avec flèche 29">
            <a:extLst>
              <a:ext uri="{FF2B5EF4-FFF2-40B4-BE49-F238E27FC236}">
                <a16:creationId xmlns:a16="http://schemas.microsoft.com/office/drawing/2014/main" id="{545A1ADE-8D24-4446-AE03-8AFD76512DEA}"/>
              </a:ext>
            </a:extLst>
          </p:cNvPr>
          <p:cNvCxnSpPr>
            <a:cxnSpLocks/>
            <a:endCxn id="31" idx="3"/>
          </p:cNvCxnSpPr>
          <p:nvPr/>
        </p:nvCxnSpPr>
        <p:spPr>
          <a:xfrm flipH="1" flipV="1">
            <a:off x="6445703" y="3699510"/>
            <a:ext cx="4041322" cy="8132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ZoneTexte 30">
            <a:extLst>
              <a:ext uri="{FF2B5EF4-FFF2-40B4-BE49-F238E27FC236}">
                <a16:creationId xmlns:a16="http://schemas.microsoft.com/office/drawing/2014/main" id="{A143BB55-616A-44FF-9A00-1B9534AD161F}"/>
              </a:ext>
            </a:extLst>
          </p:cNvPr>
          <p:cNvSpPr txBox="1"/>
          <p:nvPr/>
        </p:nvSpPr>
        <p:spPr>
          <a:xfrm>
            <a:off x="5095875" y="3514844"/>
            <a:ext cx="13498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Haie –vert !</a:t>
            </a:r>
          </a:p>
        </p:txBody>
      </p:sp>
      <p:cxnSp>
        <p:nvCxnSpPr>
          <p:cNvPr id="33" name="Connecteur droit avec flèche 32">
            <a:extLst>
              <a:ext uri="{FF2B5EF4-FFF2-40B4-BE49-F238E27FC236}">
                <a16:creationId xmlns:a16="http://schemas.microsoft.com/office/drawing/2014/main" id="{A493D0DD-3A14-41FE-9485-E3FE217FB2B5}"/>
              </a:ext>
            </a:extLst>
          </p:cNvPr>
          <p:cNvCxnSpPr/>
          <p:nvPr/>
        </p:nvCxnSpPr>
        <p:spPr>
          <a:xfrm flipV="1">
            <a:off x="1333500" y="1428750"/>
            <a:ext cx="3448050" cy="857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cteur droit avec flèche 34">
            <a:extLst>
              <a:ext uri="{FF2B5EF4-FFF2-40B4-BE49-F238E27FC236}">
                <a16:creationId xmlns:a16="http://schemas.microsoft.com/office/drawing/2014/main" id="{83FCBA01-1DC5-443B-B490-CB24B77F4E59}"/>
              </a:ext>
            </a:extLst>
          </p:cNvPr>
          <p:cNvCxnSpPr/>
          <p:nvPr/>
        </p:nvCxnSpPr>
        <p:spPr>
          <a:xfrm flipH="1" flipV="1">
            <a:off x="6448425" y="1298526"/>
            <a:ext cx="1967830" cy="13022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cteur droit avec flèche 36">
            <a:extLst>
              <a:ext uri="{FF2B5EF4-FFF2-40B4-BE49-F238E27FC236}">
                <a16:creationId xmlns:a16="http://schemas.microsoft.com/office/drawing/2014/main" id="{87D50B81-F022-4F6B-BB51-75F24D6272EC}"/>
              </a:ext>
            </a:extLst>
          </p:cNvPr>
          <p:cNvCxnSpPr>
            <a:cxnSpLocks/>
          </p:cNvCxnSpPr>
          <p:nvPr/>
        </p:nvCxnSpPr>
        <p:spPr>
          <a:xfrm>
            <a:off x="1590675" y="4229100"/>
            <a:ext cx="3505200" cy="6477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necteur droit avec flèche 39">
            <a:extLst>
              <a:ext uri="{FF2B5EF4-FFF2-40B4-BE49-F238E27FC236}">
                <a16:creationId xmlns:a16="http://schemas.microsoft.com/office/drawing/2014/main" id="{447C15B6-7D4B-4776-90C4-8357A46810D0}"/>
              </a:ext>
            </a:extLst>
          </p:cNvPr>
          <p:cNvCxnSpPr>
            <a:cxnSpLocks/>
          </p:cNvCxnSpPr>
          <p:nvPr/>
        </p:nvCxnSpPr>
        <p:spPr>
          <a:xfrm flipH="1">
            <a:off x="6445704" y="4152900"/>
            <a:ext cx="2345871" cy="7239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ZoneTexte 43">
            <a:extLst>
              <a:ext uri="{FF2B5EF4-FFF2-40B4-BE49-F238E27FC236}">
                <a16:creationId xmlns:a16="http://schemas.microsoft.com/office/drawing/2014/main" id="{9A36A481-E4F8-443D-8EAD-7CCBB12C7DAE}"/>
              </a:ext>
            </a:extLst>
          </p:cNvPr>
          <p:cNvSpPr txBox="1"/>
          <p:nvPr/>
        </p:nvSpPr>
        <p:spPr>
          <a:xfrm>
            <a:off x="5095875" y="1154488"/>
            <a:ext cx="13498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/>
              <a:t>Lampadaire - noir</a:t>
            </a:r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5731BF10-F53E-45FB-B68E-17FD820D501B}"/>
              </a:ext>
            </a:extLst>
          </p:cNvPr>
          <p:cNvSpPr txBox="1"/>
          <p:nvPr/>
        </p:nvSpPr>
        <p:spPr>
          <a:xfrm>
            <a:off x="5258620" y="4545568"/>
            <a:ext cx="11035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/>
              <a:t>Panneau - noir</a:t>
            </a:r>
          </a:p>
        </p:txBody>
      </p:sp>
      <p:sp>
        <p:nvSpPr>
          <p:cNvPr id="52" name="ZoneTexte 51">
            <a:extLst>
              <a:ext uri="{FF2B5EF4-FFF2-40B4-BE49-F238E27FC236}">
                <a16:creationId xmlns:a16="http://schemas.microsoft.com/office/drawing/2014/main" id="{E8C064E8-ABBC-49FB-991E-7102AA620F04}"/>
              </a:ext>
            </a:extLst>
          </p:cNvPr>
          <p:cNvSpPr txBox="1"/>
          <p:nvPr/>
        </p:nvSpPr>
        <p:spPr>
          <a:xfrm>
            <a:off x="5258621" y="6267450"/>
            <a:ext cx="837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hlinkClick r:id="rId4" action="ppaction://hlinksldjump"/>
              </a:rPr>
              <a:t>Retour</a:t>
            </a:r>
            <a:endParaRPr lang="fr-FR" dirty="0"/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9F130044-F8D3-4B76-97B1-2479822DB5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E81FC-A208-4995-8167-3EECF177C880}" type="slidenum">
              <a:rPr lang="fr-FR" smtClean="0"/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5177218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1276350"/>
            <a:ext cx="2541587" cy="781050"/>
          </a:xfrm>
        </p:spPr>
        <p:txBody>
          <a:bodyPr/>
          <a:lstStyle/>
          <a:p>
            <a:r>
              <a:rPr lang="fr-FR" dirty="0"/>
              <a:t>Balise Fixe :</a:t>
            </a:r>
          </a:p>
        </p:txBody>
      </p:sp>
      <p:pic>
        <p:nvPicPr>
          <p:cNvPr id="10" name="Espace réservé pour une image  9">
            <a:extLst>
              <a:ext uri="{FF2B5EF4-FFF2-40B4-BE49-F238E27FC236}">
                <a16:creationId xmlns:a16="http://schemas.microsoft.com/office/drawing/2014/main" id="{49E5012A-2D20-4CDC-B1D5-C8A440CF6097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8" r="2508"/>
          <a:stretch>
            <a:fillRect/>
          </a:stretch>
        </p:blipFill>
        <p:spPr>
          <a:xfrm>
            <a:off x="3838575" y="480704"/>
            <a:ext cx="7212013" cy="5694671"/>
          </a:xfrm>
        </p:spPr>
      </p:pic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96FFBE4D-3A14-4D98-A43E-F64216CDA2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E81FC-A208-4995-8167-3EECF177C880}" type="slidenum">
              <a:rPr lang="fr-FR" smtClean="0"/>
              <a:t>22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5279740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1739910-9542-4A9D-8E0A-658FB33675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9" y="1333500"/>
            <a:ext cx="2722562" cy="723900"/>
          </a:xfrm>
        </p:spPr>
        <p:txBody>
          <a:bodyPr/>
          <a:lstStyle/>
          <a:p>
            <a:r>
              <a:rPr lang="fr-FR" dirty="0"/>
              <a:t>Balise mobile :</a:t>
            </a:r>
          </a:p>
        </p:txBody>
      </p:sp>
      <p:pic>
        <p:nvPicPr>
          <p:cNvPr id="6" name="Espace réservé pour une image  5">
            <a:extLst>
              <a:ext uri="{FF2B5EF4-FFF2-40B4-BE49-F238E27FC236}">
                <a16:creationId xmlns:a16="http://schemas.microsoft.com/office/drawing/2014/main" id="{A848D912-9D17-41E0-8E22-E838B703C1A2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8" r="2508"/>
          <a:stretch>
            <a:fillRect/>
          </a:stretch>
        </p:blipFill>
        <p:spPr>
          <a:xfrm>
            <a:off x="3790950" y="369657"/>
            <a:ext cx="7250113" cy="5724755"/>
          </a:xfrm>
        </p:spPr>
      </p:pic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34ED664-826E-4721-A63E-976E14986B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9" y="5162550"/>
            <a:ext cx="912812" cy="361950"/>
          </a:xfrm>
        </p:spPr>
        <p:txBody>
          <a:bodyPr/>
          <a:lstStyle/>
          <a:p>
            <a:r>
              <a:rPr lang="fr-FR" dirty="0">
                <a:hlinkClick r:id="rId3" action="ppaction://hlinksldjump"/>
              </a:rPr>
              <a:t>Retour</a:t>
            </a:r>
            <a:endParaRPr lang="fr-FR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A02FF1C6-A98E-4C49-8EBC-372C3B91EB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E81FC-A208-4995-8167-3EECF177C880}" type="slidenum">
              <a:rPr lang="fr-FR" smtClean="0"/>
              <a:t>23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567469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B990CED-8ADB-424E-8ED3-839063D984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1394" y="457200"/>
            <a:ext cx="4310631" cy="1600200"/>
          </a:xfrm>
        </p:spPr>
        <p:txBody>
          <a:bodyPr/>
          <a:lstStyle/>
          <a:p>
            <a:r>
              <a:rPr lang="fr-FR" dirty="0"/>
              <a:t>Mauvais emplacement !</a:t>
            </a:r>
          </a:p>
        </p:txBody>
      </p:sp>
      <p:pic>
        <p:nvPicPr>
          <p:cNvPr id="7" name="Espace réservé pour une image  6">
            <a:extLst>
              <a:ext uri="{FF2B5EF4-FFF2-40B4-BE49-F238E27FC236}">
                <a16:creationId xmlns:a16="http://schemas.microsoft.com/office/drawing/2014/main" id="{45D58C9F-A8C3-4E0C-9455-4F172A7A9D7F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8" r="2508"/>
          <a:stretch>
            <a:fillRect/>
          </a:stretch>
        </p:blipFill>
        <p:spPr/>
      </p:pic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08522C8-A551-40C7-B439-662506C254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5301842"/>
            <a:ext cx="3932237" cy="567146"/>
          </a:xfrm>
        </p:spPr>
        <p:txBody>
          <a:bodyPr/>
          <a:lstStyle/>
          <a:p>
            <a:r>
              <a:rPr lang="fr-FR" dirty="0">
                <a:hlinkClick r:id="rId3" action="ppaction://hlinksldjump"/>
              </a:rPr>
              <a:t>Retour</a:t>
            </a:r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ED9B54A6-82E5-4482-8F69-849E58A631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E81FC-A208-4995-8167-3EECF177C880}" type="slidenum">
              <a:rPr lang="fr-FR" smtClean="0"/>
              <a:t>24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531218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81DFE50-050C-4EC2-BABA-2D9E65DCA4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8732" y="460919"/>
            <a:ext cx="6992984" cy="793115"/>
          </a:xfrm>
        </p:spPr>
        <p:txBody>
          <a:bodyPr/>
          <a:lstStyle/>
          <a:p>
            <a:r>
              <a:rPr lang="fr-FR" b="1" u="sng" dirty="0"/>
              <a:t>Mise en Œuvre dans la Cour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14F63C6-686D-4F24-A180-F95E6F2738D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59525" y="1398905"/>
            <a:ext cx="4857206" cy="224998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fr-FR" dirty="0"/>
              <a:t>	</a:t>
            </a:r>
            <a:r>
              <a:rPr lang="fr-FR" i="1" u="sng" dirty="0"/>
              <a:t>Avantages :</a:t>
            </a:r>
          </a:p>
          <a:p>
            <a:pPr marL="0" indent="0">
              <a:buNone/>
            </a:pPr>
            <a:endParaRPr lang="fr-FR" sz="900" dirty="0"/>
          </a:p>
          <a:p>
            <a:r>
              <a:rPr lang="fr-FR" dirty="0"/>
              <a:t>Terrain délimité</a:t>
            </a:r>
          </a:p>
          <a:p>
            <a:r>
              <a:rPr lang="fr-FR" dirty="0"/>
              <a:t>Pose rapide</a:t>
            </a:r>
          </a:p>
          <a:p>
            <a:r>
              <a:rPr lang="fr-FR" dirty="0"/>
              <a:t>Sur place</a:t>
            </a:r>
          </a:p>
          <a:p>
            <a:endParaRPr lang="fr-FR" dirty="0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E4C012D8-5645-45C5-8C78-6C3716D6354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980611" y="1398905"/>
            <a:ext cx="4443549" cy="283346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fr-FR" dirty="0"/>
              <a:t>	</a:t>
            </a:r>
            <a:r>
              <a:rPr lang="fr-FR" i="1" u="sng" dirty="0"/>
              <a:t>Inconvénients :</a:t>
            </a:r>
          </a:p>
          <a:p>
            <a:pPr marL="0" indent="0">
              <a:buNone/>
            </a:pPr>
            <a:endParaRPr lang="fr-FR" sz="800" i="1" u="sng" dirty="0"/>
          </a:p>
          <a:p>
            <a:r>
              <a:rPr lang="fr-FR" dirty="0"/>
              <a:t>Petite surface (0,02km²) !</a:t>
            </a:r>
          </a:p>
          <a:p>
            <a:r>
              <a:rPr lang="fr-FR" dirty="0"/>
              <a:t>Terrain plus que connu</a:t>
            </a:r>
          </a:p>
          <a:p>
            <a:r>
              <a:rPr lang="fr-FR" dirty="0"/>
              <a:t>Récréation</a:t>
            </a: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5" name="Flèche : bas 4">
            <a:extLst>
              <a:ext uri="{FF2B5EF4-FFF2-40B4-BE49-F238E27FC236}">
                <a16:creationId xmlns:a16="http://schemas.microsoft.com/office/drawing/2014/main" id="{FAF06F75-8655-474F-999F-A80E5C476E6A}"/>
              </a:ext>
            </a:extLst>
          </p:cNvPr>
          <p:cNvSpPr/>
          <p:nvPr/>
        </p:nvSpPr>
        <p:spPr>
          <a:xfrm rot="19193014">
            <a:off x="2969625" y="3560095"/>
            <a:ext cx="278674" cy="58347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Flèche : bas 5">
            <a:extLst>
              <a:ext uri="{FF2B5EF4-FFF2-40B4-BE49-F238E27FC236}">
                <a16:creationId xmlns:a16="http://schemas.microsoft.com/office/drawing/2014/main" id="{00F21EDE-5B3E-4D53-8787-0CCF96350731}"/>
              </a:ext>
            </a:extLst>
          </p:cNvPr>
          <p:cNvSpPr/>
          <p:nvPr/>
        </p:nvSpPr>
        <p:spPr>
          <a:xfrm rot="2622223">
            <a:off x="5934136" y="3633453"/>
            <a:ext cx="278674" cy="58347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B3CEFE3-9683-432B-9EA8-0E615FE6B666}"/>
              </a:ext>
            </a:extLst>
          </p:cNvPr>
          <p:cNvSpPr txBox="1"/>
          <p:nvPr/>
        </p:nvSpPr>
        <p:spPr>
          <a:xfrm>
            <a:off x="3324498" y="4435309"/>
            <a:ext cx="3605348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Démultiplier les postes</a:t>
            </a:r>
          </a:p>
          <a:p>
            <a:r>
              <a:rPr lang="fr-FR" sz="2800" dirty="0"/>
              <a:t>Aucune « peur »</a:t>
            </a:r>
          </a:p>
          <a:p>
            <a:r>
              <a:rPr lang="fr-FR" sz="2800" dirty="0"/>
              <a:t>Travailler seul</a:t>
            </a:r>
          </a:p>
          <a:p>
            <a:endParaRPr lang="fr-FR" dirty="0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894EBA8F-A2E9-4DFA-A448-CCDDC8F59E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6386" y="4090850"/>
            <a:ext cx="3344092" cy="2508069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94C85A5F-6E3B-4FFC-874D-ED58506D28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31697" y="4408623"/>
            <a:ext cx="2100943" cy="2100943"/>
          </a:xfrm>
          <a:prstGeom prst="rect">
            <a:avLst/>
          </a:prstGeom>
        </p:spPr>
      </p:pic>
      <p:sp>
        <p:nvSpPr>
          <p:cNvPr id="8" name="Espace réservé du numéro de diapositive 7">
            <a:extLst>
              <a:ext uri="{FF2B5EF4-FFF2-40B4-BE49-F238E27FC236}">
                <a16:creationId xmlns:a16="http://schemas.microsoft.com/office/drawing/2014/main" id="{6CBDE76E-2BD6-4AFE-A030-648EDB504A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E81FC-A208-4995-8167-3EECF177C880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390385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12EA0C4-4BA7-48F9-A1E9-0CB8134A25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8856" y="365125"/>
            <a:ext cx="3561807" cy="1325563"/>
          </a:xfrm>
        </p:spPr>
        <p:txBody>
          <a:bodyPr/>
          <a:lstStyle/>
          <a:p>
            <a:r>
              <a:rPr lang="fr-FR" b="1" u="sng" dirty="0"/>
              <a:t>LE MATERIEL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4273D00-BD95-4FC2-856E-812706DD15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7903" y="1520825"/>
            <a:ext cx="10515600" cy="4113621"/>
          </a:xfrm>
        </p:spPr>
        <p:txBody>
          <a:bodyPr>
            <a:normAutofit/>
          </a:bodyPr>
          <a:lstStyle/>
          <a:p>
            <a:r>
              <a:rPr lang="fr-FR" dirty="0">
                <a:hlinkClick r:id="rId2" action="ppaction://hlinksldjump"/>
              </a:rPr>
              <a:t>Une carte </a:t>
            </a:r>
            <a:r>
              <a:rPr lang="fr-FR" dirty="0"/>
              <a:t>(autorisations) normes IOF</a:t>
            </a:r>
          </a:p>
          <a:p>
            <a:r>
              <a:rPr lang="fr-FR" dirty="0"/>
              <a:t>Des balises (pinces </a:t>
            </a:r>
            <a:r>
              <a:rPr lang="fr-FR" dirty="0">
                <a:hlinkClick r:id="rId3" action="ppaction://hlinksldjump"/>
              </a:rPr>
              <a:t>permanentes</a:t>
            </a:r>
            <a:r>
              <a:rPr lang="fr-FR" dirty="0"/>
              <a:t> et mobiles, codes…)</a:t>
            </a:r>
          </a:p>
          <a:p>
            <a:r>
              <a:rPr lang="fr-FR" dirty="0"/>
              <a:t>Une table</a:t>
            </a:r>
          </a:p>
          <a:p>
            <a:r>
              <a:rPr lang="fr-FR" dirty="0">
                <a:hlinkClick r:id="rId4" action="ppaction://hlinkfile"/>
              </a:rPr>
              <a:t>Cartons de contrôle</a:t>
            </a:r>
            <a:endParaRPr lang="fr-FR" dirty="0"/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dirty="0"/>
              <a:t>En forêt – à l’extérieur de l’établissement :</a:t>
            </a:r>
          </a:p>
          <a:p>
            <a:r>
              <a:rPr lang="fr-FR" dirty="0"/>
              <a:t>Tel, N° d’urgence, PAI..., </a:t>
            </a:r>
          </a:p>
          <a:p>
            <a:pPr marL="0" indent="0">
              <a:buNone/>
            </a:pPr>
            <a:r>
              <a:rPr lang="fr-FR" dirty="0"/>
              <a:t>trousse de secours, liste élèves</a:t>
            </a:r>
          </a:p>
          <a:p>
            <a:endParaRPr lang="fr-FR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5C9F8471-8179-493A-A7C9-D6A2E6844D6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6872" y="702253"/>
            <a:ext cx="3036526" cy="4048702"/>
          </a:xfrm>
          <a:prstGeom prst="rect">
            <a:avLst/>
          </a:prstGeom>
        </p:spPr>
      </p:pic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C0A93AE-64D3-4BD1-93E4-7E271C4162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E81FC-A208-4995-8167-3EECF177C880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356619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92997B12-80D1-4BDB-AFE9-CB8D589DF0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9276" y="1560946"/>
            <a:ext cx="6662111" cy="4996583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A07B991F-F2A6-412A-A0FA-ACA1C6EF17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322" y="493935"/>
            <a:ext cx="3137565" cy="2353173"/>
          </a:xfrm>
          <a:prstGeom prst="rect">
            <a:avLst/>
          </a:prstGeom>
        </p:spPr>
      </p:pic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A0B5B8E-10E4-40C2-8B82-23B02D3C88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E81FC-A208-4995-8167-3EECF177C880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127695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b="1" u="sng" dirty="0"/>
              <a:t>ORGANISATION PREALABLE: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1018903" y="1912711"/>
            <a:ext cx="8055428" cy="2789918"/>
          </a:xfrm>
        </p:spPr>
        <p:txBody>
          <a:bodyPr/>
          <a:lstStyle/>
          <a:p>
            <a:r>
              <a:rPr lang="fr-FR" sz="4400" dirty="0"/>
              <a:t>Préparation en amont des tracés</a:t>
            </a:r>
          </a:p>
          <a:p>
            <a:r>
              <a:rPr lang="fr-FR" sz="4400" dirty="0"/>
              <a:t>Carton de contrôle TEMOIN</a:t>
            </a:r>
          </a:p>
          <a:p>
            <a:r>
              <a:rPr lang="fr-FR" sz="4400" dirty="0"/>
              <a:t>Pose des postes avant</a:t>
            </a:r>
          </a:p>
          <a:p>
            <a:endParaRPr lang="fr-FR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B0D1E237-8DFB-45D4-A91D-9706FCDDBB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246" y="3307670"/>
            <a:ext cx="4440879" cy="3331029"/>
          </a:xfrm>
          <a:prstGeom prst="rect">
            <a:avLst/>
          </a:prstGeom>
        </p:spPr>
      </p:pic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5BF8BE76-E807-4F14-8698-8114E2FC5B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E81FC-A208-4995-8167-3EECF177C880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252827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58CB9E9-9B5F-4E8C-B76D-1A16C9995C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22171" y="365125"/>
            <a:ext cx="5373190" cy="1325563"/>
          </a:xfrm>
        </p:spPr>
        <p:txBody>
          <a:bodyPr/>
          <a:lstStyle/>
          <a:p>
            <a:r>
              <a:rPr lang="fr-FR" b="1" u="sng" dirty="0"/>
              <a:t>PENDANT LA SEANCE :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68D1FDE-BE71-442D-A799-B15714F01A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1 carte par élève</a:t>
            </a:r>
          </a:p>
          <a:p>
            <a:r>
              <a:rPr lang="fr-FR" dirty="0"/>
              <a:t>1 seul exercice par séance</a:t>
            </a:r>
          </a:p>
          <a:p>
            <a:r>
              <a:rPr lang="fr-FR" dirty="0"/>
              <a:t>Carton de contrôle agrandi</a:t>
            </a:r>
          </a:p>
          <a:p>
            <a:r>
              <a:rPr lang="fr-FR" dirty="0"/>
              <a:t>Un ou des élèves à la correction (dispensés, rotation de groupes…)</a:t>
            </a:r>
          </a:p>
          <a:p>
            <a:r>
              <a:rPr lang="fr-FR" dirty="0"/>
              <a:t>Correction pendant la séance</a:t>
            </a:r>
          </a:p>
          <a:p>
            <a:r>
              <a:rPr lang="fr-FR" dirty="0"/>
              <a:t>Retour rapide des élèves</a:t>
            </a:r>
          </a:p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85CBDF8-5CED-4211-81E6-A80D3F5AE8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E81FC-A208-4995-8167-3EECF177C880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300358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2B398E0-5F6F-4F8B-A4F8-9318AC0838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34789" y="365125"/>
            <a:ext cx="7123612" cy="1325563"/>
          </a:xfrm>
        </p:spPr>
        <p:txBody>
          <a:bodyPr/>
          <a:lstStyle/>
          <a:p>
            <a:r>
              <a:rPr lang="fr-FR" b="1" u="sng" dirty="0"/>
              <a:t>Un exemple de progression :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963804E-120C-4A8B-81E7-A9D8D43651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>
                <a:hlinkClick r:id="rId2" action="ppaction://hlinksldjump"/>
              </a:rPr>
              <a:t>Etoile</a:t>
            </a:r>
            <a:endParaRPr lang="fr-FR" dirty="0"/>
          </a:p>
          <a:p>
            <a:r>
              <a:rPr lang="fr-FR" dirty="0">
                <a:hlinkClick r:id="rId3" action="ppaction://hlinksldjump"/>
              </a:rPr>
              <a:t>Papillon</a:t>
            </a:r>
            <a:endParaRPr lang="fr-FR" dirty="0"/>
          </a:p>
          <a:p>
            <a:r>
              <a:rPr lang="fr-FR" dirty="0"/>
              <a:t>Sens inverse (vitesse)</a:t>
            </a:r>
          </a:p>
          <a:p>
            <a:r>
              <a:rPr lang="fr-FR" dirty="0">
                <a:hlinkClick r:id="rId4" action="ppaction://hlinksldjump"/>
              </a:rPr>
              <a:t>Moulin à vent</a:t>
            </a:r>
            <a:endParaRPr lang="fr-FR" dirty="0"/>
          </a:p>
          <a:p>
            <a:r>
              <a:rPr lang="fr-FR" dirty="0">
                <a:hlinkClick r:id="rId5" action="ppaction://hlinksldjump"/>
              </a:rPr>
              <a:t>Mémo (concentration, lecture de carte)</a:t>
            </a:r>
            <a:endParaRPr lang="fr-FR" dirty="0"/>
          </a:p>
          <a:p>
            <a:r>
              <a:rPr lang="fr-FR" dirty="0">
                <a:hlinkClick r:id="rId6" action="ppaction://hlinksldjump"/>
              </a:rPr>
              <a:t>Suivi d’itinéraire</a:t>
            </a:r>
            <a:endParaRPr lang="fr-FR" dirty="0"/>
          </a:p>
          <a:p>
            <a:r>
              <a:rPr lang="fr-FR" dirty="0">
                <a:hlinkClick r:id="rId7" action="ppaction://hlinksldjump"/>
              </a:rPr>
              <a:t>Shaker</a:t>
            </a:r>
            <a:endParaRPr lang="fr-FR" dirty="0"/>
          </a:p>
          <a:p>
            <a:r>
              <a:rPr lang="fr-FR" dirty="0">
                <a:hlinkClick r:id="rId8" action="ppaction://hlinksldjump"/>
              </a:rPr>
              <a:t>Répartition…</a:t>
            </a: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D7176A0-8612-435D-9E4E-F10977BC4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E81FC-A208-4995-8167-3EECF177C880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22925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1214F0A-A969-4B8F-A76C-EB99BD5D73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b="1" u="sng" dirty="0"/>
              <a:t>EVALUATION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15746AC-0F5F-49FE-AA5D-BF1BE5C3DB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Orientation (nombre de balises justes)</a:t>
            </a:r>
          </a:p>
          <a:p>
            <a:r>
              <a:rPr lang="fr-FR" dirty="0"/>
              <a:t>Course (temps mis)</a:t>
            </a:r>
          </a:p>
          <a:p>
            <a:r>
              <a:rPr lang="fr-FR" dirty="0"/>
              <a:t>Seul </a:t>
            </a:r>
          </a:p>
          <a:p>
            <a:r>
              <a:rPr lang="fr-FR" dirty="0"/>
              <a:t>Carton de contrôle</a:t>
            </a:r>
          </a:p>
          <a:p>
            <a:r>
              <a:rPr lang="fr-FR" dirty="0"/>
              <a:t>Aide à l’organisation</a:t>
            </a:r>
          </a:p>
          <a:p>
            <a:r>
              <a:rPr lang="fr-FR" dirty="0"/>
              <a:t>Validation d’un brevet 1 ?			</a:t>
            </a:r>
            <a:r>
              <a:rPr lang="fr-FR" dirty="0">
                <a:hlinkClick r:id="rId2" action="ppaction://hlinkfile"/>
              </a:rPr>
              <a:t>Balise verte </a:t>
            </a:r>
            <a:r>
              <a:rPr lang="fr-FR" dirty="0"/>
              <a:t>?</a:t>
            </a:r>
          </a:p>
        </p:txBody>
      </p:sp>
      <p:sp>
        <p:nvSpPr>
          <p:cNvPr id="4" name="Flèche : droite 3">
            <a:extLst>
              <a:ext uri="{FF2B5EF4-FFF2-40B4-BE49-F238E27FC236}">
                <a16:creationId xmlns:a16="http://schemas.microsoft.com/office/drawing/2014/main" id="{74E444EC-91CB-42A5-9423-D0CFC621E4ED}"/>
              </a:ext>
            </a:extLst>
          </p:cNvPr>
          <p:cNvSpPr/>
          <p:nvPr/>
        </p:nvSpPr>
        <p:spPr>
          <a:xfrm>
            <a:off x="5384800" y="4542487"/>
            <a:ext cx="1422400" cy="152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BC7B697-D5B5-42C5-9AF3-1D3A66AF03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E81FC-A208-4995-8167-3EECF177C880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34333814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3320</TotalTime>
  <Words>380</Words>
  <Application>Microsoft Office PowerPoint</Application>
  <PresentationFormat>Grand écran</PresentationFormat>
  <Paragraphs>121</Paragraphs>
  <Slides>24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24</vt:i4>
      </vt:variant>
    </vt:vector>
  </HeadingPairs>
  <TitlesOfParts>
    <vt:vector size="28" baseType="lpstr">
      <vt:lpstr>Arial</vt:lpstr>
      <vt:lpstr>Calibri</vt:lpstr>
      <vt:lpstr>Calibri Light</vt:lpstr>
      <vt:lpstr>Thème Office</vt:lpstr>
      <vt:lpstr>Compte Rendu de Pratique </vt:lpstr>
      <vt:lpstr>Ce que je veux faire apprendre en Course d’Orientation: </vt:lpstr>
      <vt:lpstr>Mise en Œuvre dans la Cour</vt:lpstr>
      <vt:lpstr>LE MATERIEL </vt:lpstr>
      <vt:lpstr>Présentation PowerPoint</vt:lpstr>
      <vt:lpstr>ORGANISATION PREALABLE:</vt:lpstr>
      <vt:lpstr>PENDANT LA SEANCE :</vt:lpstr>
      <vt:lpstr>Un exemple de progression :</vt:lpstr>
      <vt:lpstr>EVALUATION</vt:lpstr>
      <vt:lpstr>Présentation PowerPoint</vt:lpstr>
      <vt:lpstr>Présentation PowerPoint</vt:lpstr>
      <vt:lpstr>Présentation PowerPoint</vt:lpstr>
      <vt:lpstr>DOCUMENTS D’AIDE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Balise Fixe :</vt:lpstr>
      <vt:lpstr>Balise mobile :</vt:lpstr>
      <vt:lpstr>Mauvais emplacement 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Course d’Orientation</dc:title>
  <dc:creator>Utilisateur</dc:creator>
  <cp:lastModifiedBy>céline Lemercier</cp:lastModifiedBy>
  <cp:revision>122</cp:revision>
  <cp:lastPrinted>2018-11-14T17:47:54Z</cp:lastPrinted>
  <dcterms:created xsi:type="dcterms:W3CDTF">2016-11-08T09:54:39Z</dcterms:created>
  <dcterms:modified xsi:type="dcterms:W3CDTF">2024-04-12T15:30:43Z</dcterms:modified>
</cp:coreProperties>
</file>