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5" r:id="rId2"/>
    <p:sldId id="337" r:id="rId3"/>
    <p:sldId id="346" r:id="rId4"/>
    <p:sldId id="347" r:id="rId5"/>
    <p:sldId id="349" r:id="rId6"/>
    <p:sldId id="285" r:id="rId7"/>
    <p:sldId id="277" r:id="rId8"/>
    <p:sldId id="280" r:id="rId9"/>
    <p:sldId id="281" r:id="rId10"/>
    <p:sldId id="310" r:id="rId11"/>
    <p:sldId id="311" r:id="rId12"/>
    <p:sldId id="282" r:id="rId13"/>
    <p:sldId id="314" r:id="rId14"/>
    <p:sldId id="316" r:id="rId15"/>
    <p:sldId id="317" r:id="rId16"/>
    <p:sldId id="283" r:id="rId17"/>
    <p:sldId id="284" r:id="rId18"/>
    <p:sldId id="318" r:id="rId19"/>
    <p:sldId id="308" r:id="rId20"/>
    <p:sldId id="320" r:id="rId21"/>
    <p:sldId id="305" r:id="rId22"/>
    <p:sldId id="360" r:id="rId23"/>
    <p:sldId id="361" r:id="rId24"/>
    <p:sldId id="298" r:id="rId25"/>
    <p:sldId id="362"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C31F"/>
    <a:srgbClr val="E2A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6" autoAdjust="0"/>
  </p:normalViewPr>
  <p:slideViewPr>
    <p:cSldViewPr>
      <p:cViewPr varScale="1">
        <p:scale>
          <a:sx n="52" d="100"/>
          <a:sy n="52" d="100"/>
        </p:scale>
        <p:origin x="1363"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8942880990432"/>
          <c:y val="3.4375000000000003E-2"/>
          <c:w val="0.72611447730878909"/>
          <c:h val="0.96562499999999996"/>
        </c:manualLayout>
      </c:layout>
      <c:pieChart>
        <c:varyColors val="1"/>
        <c:ser>
          <c:idx val="0"/>
          <c:order val="0"/>
          <c:tx>
            <c:strRef>
              <c:f>Feuil1!$B$1</c:f>
              <c:strCache>
                <c:ptCount val="1"/>
                <c:pt idx="0">
                  <c:v>Ventes</c:v>
                </c:pt>
              </c:strCache>
            </c:strRef>
          </c:tx>
          <c:dPt>
            <c:idx val="0"/>
            <c:bubble3D val="0"/>
            <c:explosion val="11"/>
            <c:extLst>
              <c:ext xmlns:c16="http://schemas.microsoft.com/office/drawing/2014/chart" uri="{C3380CC4-5D6E-409C-BE32-E72D297353CC}">
                <c16:uniqueId val="{00000000-EECE-46D8-B17D-E349C9691278}"/>
              </c:ext>
            </c:extLst>
          </c:dPt>
          <c:dPt>
            <c:idx val="1"/>
            <c:bubble3D val="0"/>
            <c:explosion val="11"/>
            <c:extLst>
              <c:ext xmlns:c16="http://schemas.microsoft.com/office/drawing/2014/chart" uri="{C3380CC4-5D6E-409C-BE32-E72D297353CC}">
                <c16:uniqueId val="{00000001-EECE-46D8-B17D-E349C9691278}"/>
              </c:ext>
            </c:extLst>
          </c:dPt>
          <c:dPt>
            <c:idx val="2"/>
            <c:bubble3D val="0"/>
            <c:explosion val="7"/>
            <c:extLst>
              <c:ext xmlns:c16="http://schemas.microsoft.com/office/drawing/2014/chart" uri="{C3380CC4-5D6E-409C-BE32-E72D297353CC}">
                <c16:uniqueId val="{00000002-EECE-46D8-B17D-E349C9691278}"/>
              </c:ext>
            </c:extLst>
          </c:dPt>
          <c:dLbls>
            <c:dLbl>
              <c:idx val="0"/>
              <c:tx>
                <c:rich>
                  <a:bodyPr/>
                  <a:lstStyle/>
                  <a:p>
                    <a:pPr>
                      <a:defRPr sz="3600"/>
                    </a:pPr>
                    <a:r>
                      <a:rPr lang="en-US" sz="3600" smtClean="0"/>
                      <a:t>75%</a:t>
                    </a:r>
                    <a:endParaRPr lang="en-US" sz="3600"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CE-46D8-B17D-E349C9691278}"/>
                </c:ext>
              </c:extLst>
            </c:dLbl>
            <c:dLbl>
              <c:idx val="1"/>
              <c:tx>
                <c:rich>
                  <a:bodyPr/>
                  <a:lstStyle/>
                  <a:p>
                    <a:pPr>
                      <a:defRPr sz="3600"/>
                    </a:pPr>
                    <a:r>
                      <a:rPr lang="en-US" sz="3600" smtClean="0"/>
                      <a:t>20%</a:t>
                    </a:r>
                    <a:endParaRPr lang="en-US" sz="360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CE-46D8-B17D-E349C9691278}"/>
                </c:ext>
              </c:extLst>
            </c:dLbl>
            <c:dLbl>
              <c:idx val="2"/>
              <c:tx>
                <c:rich>
                  <a:bodyPr/>
                  <a:lstStyle/>
                  <a:p>
                    <a:pPr>
                      <a:defRPr sz="3200"/>
                    </a:pPr>
                    <a:r>
                      <a:rPr lang="en-US" sz="3200" smtClean="0"/>
                      <a:t>5%</a:t>
                    </a:r>
                    <a:endParaRPr lang="en-US" sz="320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CE-46D8-B17D-E349C9691278}"/>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3"/>
                <c:pt idx="0">
                  <c:v>1er trim.</c:v>
                </c:pt>
                <c:pt idx="1">
                  <c:v>2e trim.</c:v>
                </c:pt>
                <c:pt idx="2">
                  <c:v>3e trim.</c:v>
                </c:pt>
              </c:strCache>
            </c:strRef>
          </c:cat>
          <c:val>
            <c:numRef>
              <c:f>Feuil1!$B$2:$B$5</c:f>
              <c:numCache>
                <c:formatCode>General</c:formatCode>
                <c:ptCount val="4"/>
                <c:pt idx="0">
                  <c:v>14</c:v>
                </c:pt>
                <c:pt idx="1">
                  <c:v>3.2</c:v>
                </c:pt>
                <c:pt idx="2">
                  <c:v>1.4</c:v>
                </c:pt>
              </c:numCache>
            </c:numRef>
          </c:val>
          <c:extLst>
            <c:ext xmlns:c16="http://schemas.microsoft.com/office/drawing/2014/chart" uri="{C3380CC4-5D6E-409C-BE32-E72D297353CC}">
              <c16:uniqueId val="{00000003-EECE-46D8-B17D-E349C9691278}"/>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c:spPr>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DC5E6-C64F-43E9-9DD6-2D4AA4EAE1E6}" type="datetimeFigureOut">
              <a:rPr lang="fr-FR" smtClean="0"/>
              <a:t>21/09/2020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99882-2081-4223-982B-69EC3A74E22A}" type="slidenum">
              <a:rPr lang="fr-FR" smtClean="0"/>
              <a:t>‹N°›</a:t>
            </a:fld>
            <a:endParaRPr lang="fr-FR" dirty="0"/>
          </a:p>
        </p:txBody>
      </p:sp>
    </p:spTree>
    <p:extLst>
      <p:ext uri="{BB962C8B-B14F-4D97-AF65-F5344CB8AC3E}">
        <p14:creationId xmlns:p14="http://schemas.microsoft.com/office/powerpoint/2010/main" val="344077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D99882-2081-4223-982B-69EC3A74E22A}" type="slidenum">
              <a:rPr lang="fr-FR" smtClean="0"/>
              <a:t>17</a:t>
            </a:fld>
            <a:endParaRPr lang="fr-FR" dirty="0"/>
          </a:p>
        </p:txBody>
      </p:sp>
    </p:spTree>
    <p:extLst>
      <p:ext uri="{BB962C8B-B14F-4D97-AF65-F5344CB8AC3E}">
        <p14:creationId xmlns:p14="http://schemas.microsoft.com/office/powerpoint/2010/main" val="394080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98ADD0-F98F-4F22-83C2-FDDD1D8EC558}" type="datetime1">
              <a:rPr lang="fr-FR" smtClean="0"/>
              <a:t>21/09/2020</a:t>
            </a:fld>
            <a:endParaRPr lang="fr-F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88013D7-758C-4095-994A-4225518F5E1D}" type="slidenum">
              <a:rPr lang="fr-FR" smtClean="0"/>
              <a:t>‹N°›</a:t>
            </a:fld>
            <a:endParaRPr lang="fr-F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5900F6-8D79-4C16-85FB-C9E0E1B82087}" type="datetime1">
              <a:rPr lang="fr-FR" smtClean="0"/>
              <a:t>21/09/2020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E7BC3DA-EB77-4058-9C7C-63FD7655710C}" type="datetime1">
              <a:rPr lang="fr-FR" smtClean="0"/>
              <a:t>21/09/2020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61212F-9B0F-4600-BF0B-4626B1FD10B6}" type="datetime1">
              <a:rPr lang="fr-FR" smtClean="0"/>
              <a:t>21/09/2020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4CA4635-9FD1-4C2A-85BB-1A67C8146E5B}" type="datetime1">
              <a:rPr lang="fr-FR" smtClean="0"/>
              <a:t>21/09/2020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6209F9D4-27E7-4BE7-9D94-A2E5B6E5B9C2}" type="datetime1">
              <a:rPr lang="fr-FR" smtClean="0"/>
              <a:t>21/09/2020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88013D7-758C-4095-994A-4225518F5E1D}" type="slidenum">
              <a:rPr lang="fr-FR" smtClean="0"/>
              <a:t>‹N°›</a:t>
            </a:fld>
            <a:endParaRPr lang="fr-FR" dirty="0"/>
          </a:p>
        </p:txBody>
      </p:sp>
      <p:sp>
        <p:nvSpPr>
          <p:cNvPr id="9" name="Content Placeholder 8"/>
          <p:cNvSpPr>
            <a:spLocks noGrp="1"/>
          </p:cNvSpPr>
          <p:nvPr>
            <p:ph sz="quarter" idx="13"/>
          </p:nvPr>
        </p:nvSpPr>
        <p:spPr>
          <a:xfrm>
            <a:off x="1042416" y="2313432"/>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869C5DE-D7FA-4E56-A9ED-01C25B788ACB}" type="datetime1">
              <a:rPr lang="fr-FR" smtClean="0"/>
              <a:t>21/09/2020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E97475F-C8BF-4B12-B1A6-AFA7FAEF4203}" type="datetime1">
              <a:rPr lang="fr-FR" smtClean="0"/>
              <a:t>21/09/2020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67EF3-3FD3-4299-9B25-97BBC95D4485}" type="datetime1">
              <a:rPr lang="fr-FR" smtClean="0"/>
              <a:t>21/09/2020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91F9DA7-9E63-40C4-B995-290CF03C1773}" type="datetime1">
              <a:rPr lang="fr-FR" smtClean="0"/>
              <a:t>21/09/2020</a:t>
            </a:fld>
            <a:endParaRPr lang="fr-FR" dirty="0"/>
          </a:p>
        </p:txBody>
      </p:sp>
      <p:sp>
        <p:nvSpPr>
          <p:cNvPr id="7" name="Slide Number Placeholder 6"/>
          <p:cNvSpPr>
            <a:spLocks noGrp="1"/>
          </p:cNvSpPr>
          <p:nvPr>
            <p:ph type="sldNum" sz="quarter" idx="12"/>
          </p:nvPr>
        </p:nvSpPr>
        <p:spPr/>
        <p:txBody>
          <a:bodyPr/>
          <a:lstStyle/>
          <a:p>
            <a:fld id="{788013D7-758C-4095-994A-4225518F5E1D}" type="slidenum">
              <a:rPr lang="fr-FR" smtClean="0"/>
              <a:t>‹N°›</a:t>
            </a:fld>
            <a:endParaRPr lang="fr-FR"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BB00562-D9F5-48DF-9F81-F1F5AA79A19A}" type="datetime1">
              <a:rPr lang="fr-FR" smtClean="0"/>
              <a:t>21/09/2020</a:t>
            </a:fld>
            <a:endParaRPr lang="fr-FR"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dirty="0"/>
          </a:p>
        </p:txBody>
      </p:sp>
      <p:sp>
        <p:nvSpPr>
          <p:cNvPr id="7" name="Slide Number Placeholder 6"/>
          <p:cNvSpPr>
            <a:spLocks noGrp="1"/>
          </p:cNvSpPr>
          <p:nvPr>
            <p:ph type="sldNum" sz="quarter" idx="12"/>
          </p:nvPr>
        </p:nvSpPr>
        <p:spPr/>
        <p:txBody>
          <a:bodyPr/>
          <a:lstStyle/>
          <a:p>
            <a:fld id="{788013D7-758C-4095-994A-4225518F5E1D}"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14CF87C-10C3-446B-BC3A-515A007E2F94}" type="datetime1">
              <a:rPr lang="fr-FR" smtClean="0"/>
              <a:t>21/09/2020</a:t>
            </a:fld>
            <a:endParaRPr lang="fr-F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88013D7-758C-4095-994A-4225518F5E1D}"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86563" y="2580005"/>
            <a:ext cx="3313355" cy="3297267"/>
          </a:xfrm>
        </p:spPr>
        <p:txBody>
          <a:bodyPr>
            <a:noAutofit/>
          </a:bodyPr>
          <a:lstStyle/>
          <a:p>
            <a:pPr algn="ctr"/>
            <a:r>
              <a:rPr lang="fr-FR" sz="1800" b="1" dirty="0" smtClean="0"/>
              <a:t>Merci à </a:t>
            </a:r>
            <a:br>
              <a:rPr lang="fr-FR" sz="1800" b="1" dirty="0" smtClean="0"/>
            </a:br>
            <a:r>
              <a:rPr lang="fr-FR" sz="1800" b="1" dirty="0" smtClean="0"/>
              <a:t/>
            </a:r>
            <a:br>
              <a:rPr lang="fr-FR" sz="1800" b="1" dirty="0" smtClean="0"/>
            </a:br>
            <a:r>
              <a:rPr lang="fr-FR" sz="1800" b="1" dirty="0" smtClean="0"/>
              <a:t>J. Paul TOURNAIRE, </a:t>
            </a:r>
            <a:br>
              <a:rPr lang="fr-FR" sz="1800" b="1" dirty="0" smtClean="0"/>
            </a:br>
            <a:r>
              <a:rPr lang="fr-FR" sz="1800" b="1" dirty="0" smtClean="0"/>
              <a:t>Martine LEFERRAND</a:t>
            </a:r>
            <a:br>
              <a:rPr lang="fr-FR" sz="1800" b="1" dirty="0" smtClean="0"/>
            </a:br>
            <a:r>
              <a:rPr lang="fr-FR" sz="1800" b="1" dirty="0" smtClean="0"/>
              <a:t>Nathalie FRANCOIS</a:t>
            </a:r>
            <a:br>
              <a:rPr lang="fr-FR" sz="1800" b="1" dirty="0" smtClean="0"/>
            </a:br>
            <a:r>
              <a:rPr lang="fr-FR" sz="1800" b="1" dirty="0" smtClean="0"/>
              <a:t>Patrick MATHIEU</a:t>
            </a:r>
            <a:br>
              <a:rPr lang="fr-FR" sz="1800" b="1" dirty="0" smtClean="0"/>
            </a:br>
            <a:r>
              <a:rPr lang="fr-FR" sz="1800" b="1" dirty="0" smtClean="0"/>
              <a:t>Marc BOULOGNE</a:t>
            </a:r>
            <a:br>
              <a:rPr lang="fr-FR" sz="1800" b="1" dirty="0" smtClean="0"/>
            </a:br>
            <a:r>
              <a:rPr lang="fr-FR" sz="1800" b="1" dirty="0"/>
              <a:t/>
            </a:r>
            <a:br>
              <a:rPr lang="fr-FR" sz="1800" b="1" dirty="0"/>
            </a:br>
            <a:r>
              <a:rPr lang="fr-FR" sz="1800" b="1" dirty="0" smtClean="0"/>
              <a:t>Olivier BIOTTEAU</a:t>
            </a:r>
            <a:br>
              <a:rPr lang="fr-FR" sz="1800" b="1" dirty="0" smtClean="0"/>
            </a:br>
            <a:r>
              <a:rPr lang="fr-FR" sz="1800" b="1" dirty="0" smtClean="0"/>
              <a:t>Thierry PLACETTE</a:t>
            </a:r>
            <a:endParaRPr lang="fr-FR" sz="1800" b="1" dirty="0"/>
          </a:p>
        </p:txBody>
      </p:sp>
      <p:sp>
        <p:nvSpPr>
          <p:cNvPr id="4" name="Espace réservé du numéro de diapositive 3"/>
          <p:cNvSpPr>
            <a:spLocks noGrp="1"/>
          </p:cNvSpPr>
          <p:nvPr>
            <p:ph type="sldNum" sz="quarter" idx="12"/>
          </p:nvPr>
        </p:nvSpPr>
        <p:spPr/>
        <p:txBody>
          <a:bodyPr/>
          <a:lstStyle/>
          <a:p>
            <a:fld id="{788013D7-758C-4095-994A-4225518F5E1D}" type="slidenum">
              <a:rPr lang="fr-FR" smtClean="0"/>
              <a:t>1</a:t>
            </a:fld>
            <a:endParaRPr lang="fr-FR" dirty="0"/>
          </a:p>
        </p:txBody>
      </p:sp>
      <p:sp>
        <p:nvSpPr>
          <p:cNvPr id="5" name="ZoneTexte 4"/>
          <p:cNvSpPr txBox="1"/>
          <p:nvPr/>
        </p:nvSpPr>
        <p:spPr>
          <a:xfrm>
            <a:off x="4795069" y="548680"/>
            <a:ext cx="3096344" cy="369332"/>
          </a:xfrm>
          <a:prstGeom prst="rect">
            <a:avLst/>
          </a:prstGeom>
          <a:noFill/>
        </p:spPr>
        <p:txBody>
          <a:bodyPr wrap="square" rtlCol="0">
            <a:spAutoFit/>
          </a:bodyPr>
          <a:lstStyle/>
          <a:p>
            <a:pPr algn="ctr"/>
            <a:r>
              <a:rPr lang="fr-FR" b="1" dirty="0" smtClean="0"/>
              <a:t>Outil pour </a:t>
            </a:r>
            <a:r>
              <a:rPr lang="fr-FR" b="1" smtClean="0"/>
              <a:t>l’animation d’</a:t>
            </a:r>
            <a:endParaRPr lang="fr-FR" b="1" dirty="0"/>
          </a:p>
        </p:txBody>
      </p:sp>
      <p:sp>
        <p:nvSpPr>
          <p:cNvPr id="6" name="Rectangle 5"/>
          <p:cNvSpPr/>
          <p:nvPr/>
        </p:nvSpPr>
        <p:spPr>
          <a:xfrm>
            <a:off x="179512" y="871845"/>
            <a:ext cx="4248472" cy="3416320"/>
          </a:xfrm>
          <a:prstGeom prst="rect">
            <a:avLst/>
          </a:prstGeom>
        </p:spPr>
        <p:txBody>
          <a:bodyPr wrap="square">
            <a:spAutoFit/>
          </a:bodyPr>
          <a:lstStyle/>
          <a:p>
            <a:r>
              <a:rPr lang="fr-FR" sz="3600" b="1" dirty="0"/>
              <a:t>Rendre cohérente une politique nationale en faveur des équipements sportifs</a:t>
            </a:r>
            <a:endParaRPr lang="fr-FR" sz="3600" dirty="0"/>
          </a:p>
        </p:txBody>
      </p:sp>
      <p:sp>
        <p:nvSpPr>
          <p:cNvPr id="7" name="Sous-titre 2"/>
          <p:cNvSpPr>
            <a:spLocks noGrp="1"/>
          </p:cNvSpPr>
          <p:nvPr>
            <p:ph type="subTitle" idx="1"/>
          </p:nvPr>
        </p:nvSpPr>
        <p:spPr>
          <a:xfrm>
            <a:off x="323528" y="4653136"/>
            <a:ext cx="3309803" cy="1440160"/>
          </a:xfrm>
          <a:solidFill>
            <a:srgbClr val="FFC000"/>
          </a:solidFill>
        </p:spPr>
        <p:txBody>
          <a:bodyPr>
            <a:normAutofit fontScale="77500" lnSpcReduction="20000"/>
          </a:bodyPr>
          <a:lstStyle/>
          <a:p>
            <a:pPr algn="ctr"/>
            <a:r>
              <a:rPr lang="fr-FR" b="1" dirty="0"/>
              <a:t>Pierre-Yves POTHIER</a:t>
            </a:r>
          </a:p>
          <a:p>
            <a:pPr algn="ctr"/>
            <a:r>
              <a:rPr lang="fr-FR" b="1" dirty="0"/>
              <a:t>Enseignant d’EPS, animateur  au sein de l’AS  et entraineur de handball durant 12 </a:t>
            </a:r>
            <a:r>
              <a:rPr lang="fr-FR" b="1" dirty="0" smtClean="0"/>
              <a:t>années.</a:t>
            </a:r>
          </a:p>
          <a:p>
            <a:pPr algn="ctr"/>
            <a:r>
              <a:rPr lang="fr-FR" b="1" dirty="0" smtClean="0"/>
              <a:t>Ancien membre du CDEN, CAEN</a:t>
            </a:r>
          </a:p>
          <a:p>
            <a:pPr algn="ctr"/>
            <a:r>
              <a:rPr lang="fr-FR" b="1" dirty="0" smtClean="0"/>
              <a:t>Membre de la commission nationale équipements du SNEP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828" y="1152539"/>
            <a:ext cx="2790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94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10</a:t>
            </a:fld>
            <a:endParaRPr lang="fr-FR" dirty="0"/>
          </a:p>
        </p:txBody>
      </p:sp>
      <p:sp>
        <p:nvSpPr>
          <p:cNvPr id="6" name="Titre 5"/>
          <p:cNvSpPr txBox="1">
            <a:spLocks/>
          </p:cNvSpPr>
          <p:nvPr/>
        </p:nvSpPr>
        <p:spPr>
          <a:xfrm>
            <a:off x="1043608" y="692696"/>
            <a:ext cx="7024744" cy="1224136"/>
          </a:xfrm>
          <a:prstGeom prst="rect">
            <a:avLst/>
          </a:prstGeom>
          <a:solidFill>
            <a:srgbClr val="FFC000"/>
          </a:solidFill>
          <a:ln w="38100">
            <a:solidFill>
              <a:schemeClr val="tx1"/>
            </a:solidFill>
          </a:ln>
        </p:spPr>
        <p:txBody>
          <a:bodyPr>
            <a:normAutofit fontScale="8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dirty="0" smtClean="0">
                <a:solidFill>
                  <a:schemeClr val="tx1"/>
                </a:solidFill>
              </a:rPr>
              <a:t>A/ Surfaces de jeux utilisables pour une même dimension</a:t>
            </a:r>
            <a:br>
              <a:rPr lang="fr-FR" b="1" dirty="0" smtClean="0">
                <a:solidFill>
                  <a:schemeClr val="tx1"/>
                </a:solidFill>
              </a:rPr>
            </a:br>
            <a:r>
              <a:rPr lang="fr-FR" sz="2700" b="1" dirty="0" smtClean="0">
                <a:solidFill>
                  <a:schemeClr val="tx1"/>
                </a:solidFill>
              </a:rPr>
              <a:t>Comparaison</a:t>
            </a:r>
            <a:endParaRPr lang="fr-FR" sz="2700" b="1" dirty="0">
              <a:solidFill>
                <a:schemeClr val="tx1"/>
              </a:solidFill>
            </a:endParaRPr>
          </a:p>
        </p:txBody>
      </p:sp>
      <p:sp>
        <p:nvSpPr>
          <p:cNvPr id="7" name="Espace réservé du texte 8"/>
          <p:cNvSpPr txBox="1">
            <a:spLocks/>
          </p:cNvSpPr>
          <p:nvPr/>
        </p:nvSpPr>
        <p:spPr>
          <a:xfrm>
            <a:off x="827584" y="2132856"/>
            <a:ext cx="3528392" cy="1656184"/>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dk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dk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dk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dk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dk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9pPr>
          </a:lstStyle>
          <a:p>
            <a:pPr marL="68580" indent="0">
              <a:buNone/>
            </a:pPr>
            <a:r>
              <a:rPr lang="fr-FR" dirty="0" smtClean="0">
                <a:solidFill>
                  <a:schemeClr val="tx1"/>
                </a:solidFill>
              </a:rPr>
              <a:t>Standard multisports</a:t>
            </a:r>
          </a:p>
          <a:p>
            <a:pPr marL="68580" indent="0" algn="ctr">
              <a:buNone/>
            </a:pPr>
            <a:r>
              <a:rPr lang="fr-FR" dirty="0" smtClean="0">
                <a:solidFill>
                  <a:schemeClr val="tx1"/>
                </a:solidFill>
              </a:rPr>
              <a:t>du M.S 1997 </a:t>
            </a:r>
          </a:p>
          <a:p>
            <a:pPr marL="68580" indent="0" algn="ctr">
              <a:buNone/>
            </a:pPr>
            <a:r>
              <a:rPr lang="fr-FR" sz="1800" dirty="0" smtClean="0">
                <a:solidFill>
                  <a:schemeClr val="tx1"/>
                </a:solidFill>
              </a:rPr>
              <a:t>pour la compétition</a:t>
            </a:r>
          </a:p>
          <a:p>
            <a:pPr marL="68580" indent="0" algn="ctr">
              <a:buNone/>
            </a:pPr>
            <a:r>
              <a:rPr lang="fr-FR" sz="1800" dirty="0" smtClean="0">
                <a:solidFill>
                  <a:schemeClr val="tx1"/>
                </a:solidFill>
              </a:rPr>
              <a:t>(44x23,5x7)</a:t>
            </a:r>
            <a:endParaRPr lang="fr-FR" sz="1800" dirty="0">
              <a:solidFill>
                <a:schemeClr val="tx1"/>
              </a:solidFill>
            </a:endParaRPr>
          </a:p>
        </p:txBody>
      </p:sp>
      <p:sp>
        <p:nvSpPr>
          <p:cNvPr id="8" name="Espace réservé du texte 9"/>
          <p:cNvSpPr txBox="1">
            <a:spLocks/>
          </p:cNvSpPr>
          <p:nvPr/>
        </p:nvSpPr>
        <p:spPr>
          <a:xfrm>
            <a:off x="4860032" y="2060848"/>
            <a:ext cx="3415757" cy="792088"/>
          </a:xfrm>
          <a:prstGeom prst="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dk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dk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dk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dk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dk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dk1"/>
                </a:solidFill>
                <a:latin typeface="+mn-lt"/>
                <a:ea typeface="+mn-ea"/>
                <a:cs typeface="+mn-cs"/>
              </a:defRPr>
            </a:lvl9pPr>
          </a:lstStyle>
          <a:p>
            <a:pPr marL="68580" indent="0" algn="ctr">
              <a:buNone/>
            </a:pPr>
            <a:r>
              <a:rPr lang="fr-FR" dirty="0" smtClean="0">
                <a:solidFill>
                  <a:schemeClr val="tx1"/>
                </a:solidFill>
              </a:rPr>
              <a:t>Standard multisports  du SNEP 2001</a:t>
            </a:r>
            <a:endParaRPr lang="fr-FR" dirty="0">
              <a:solidFill>
                <a:schemeClr val="tx1"/>
              </a:solidFill>
            </a:endParaRPr>
          </a:p>
        </p:txBody>
      </p:sp>
      <p:sp>
        <p:nvSpPr>
          <p:cNvPr id="9" name="Espace réservé du contenu 6"/>
          <p:cNvSpPr txBox="1">
            <a:spLocks/>
          </p:cNvSpPr>
          <p:nvPr/>
        </p:nvSpPr>
        <p:spPr>
          <a:xfrm>
            <a:off x="755576" y="3933056"/>
            <a:ext cx="3816424" cy="2232248"/>
          </a:xfrm>
          <a:prstGeom prst="rect">
            <a:avLst/>
          </a:prstGeom>
          <a:ln w="28575">
            <a:solidFill>
              <a:schemeClr val="tx1"/>
            </a:solidFill>
          </a:ln>
        </p:spPr>
        <p:txBody>
          <a:bodyPr>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fr-FR" dirty="0" smtClean="0">
                <a:solidFill>
                  <a:schemeClr val="tx1"/>
                </a:solidFill>
              </a:rPr>
              <a:t>1 terrain de </a:t>
            </a:r>
            <a:r>
              <a:rPr lang="fr-FR" b="1" dirty="0" smtClean="0">
                <a:solidFill>
                  <a:schemeClr val="tx1"/>
                </a:solidFill>
              </a:rPr>
              <a:t>handball</a:t>
            </a:r>
            <a:r>
              <a:rPr lang="fr-FR" dirty="0" smtClean="0">
                <a:solidFill>
                  <a:schemeClr val="tx1"/>
                </a:solidFill>
              </a:rPr>
              <a:t>.</a:t>
            </a:r>
          </a:p>
          <a:p>
            <a:r>
              <a:rPr lang="fr-FR" dirty="0" smtClean="0">
                <a:solidFill>
                  <a:schemeClr val="tx1"/>
                </a:solidFill>
              </a:rPr>
              <a:t>1 terrain de </a:t>
            </a:r>
            <a:r>
              <a:rPr lang="fr-FR" b="1" dirty="0" smtClean="0">
                <a:solidFill>
                  <a:schemeClr val="tx1"/>
                </a:solidFill>
              </a:rPr>
              <a:t>basket</a:t>
            </a:r>
            <a:r>
              <a:rPr lang="fr-FR" dirty="0" smtClean="0">
                <a:solidFill>
                  <a:schemeClr val="tx1"/>
                </a:solidFill>
              </a:rPr>
              <a:t>.</a:t>
            </a:r>
          </a:p>
          <a:p>
            <a:r>
              <a:rPr lang="fr-FR" dirty="0" smtClean="0">
                <a:solidFill>
                  <a:schemeClr val="tx1"/>
                </a:solidFill>
              </a:rPr>
              <a:t>1(à 3) terrain(s) de </a:t>
            </a:r>
            <a:r>
              <a:rPr lang="fr-FR" b="1" dirty="0" smtClean="0">
                <a:solidFill>
                  <a:schemeClr val="tx1"/>
                </a:solidFill>
              </a:rPr>
              <a:t>volley</a:t>
            </a:r>
            <a:r>
              <a:rPr lang="fr-FR" dirty="0" smtClean="0">
                <a:solidFill>
                  <a:schemeClr val="tx1"/>
                </a:solidFill>
              </a:rPr>
              <a:t>.</a:t>
            </a:r>
          </a:p>
          <a:p>
            <a:r>
              <a:rPr lang="fr-FR" dirty="0" smtClean="0">
                <a:solidFill>
                  <a:schemeClr val="tx1"/>
                </a:solidFill>
              </a:rPr>
              <a:t>1terrain de </a:t>
            </a:r>
            <a:r>
              <a:rPr lang="fr-FR" b="1" dirty="0" smtClean="0">
                <a:solidFill>
                  <a:schemeClr val="tx1"/>
                </a:solidFill>
              </a:rPr>
              <a:t>tennis.</a:t>
            </a:r>
          </a:p>
          <a:p>
            <a:r>
              <a:rPr lang="fr-FR" dirty="0" smtClean="0">
                <a:solidFill>
                  <a:schemeClr val="tx1"/>
                </a:solidFill>
              </a:rPr>
              <a:t>4 terrains de badminton. </a:t>
            </a:r>
          </a:p>
          <a:p>
            <a:pPr marL="68580" indent="0">
              <a:buFont typeface="Wingdings 2" pitchFamily="18" charset="2"/>
              <a:buNone/>
            </a:pPr>
            <a:r>
              <a:rPr lang="fr-FR" dirty="0" smtClean="0"/>
              <a:t> </a:t>
            </a:r>
            <a:r>
              <a:rPr lang="fr-FR" b="1" dirty="0" smtClean="0">
                <a:solidFill>
                  <a:schemeClr val="tx1"/>
                </a:solidFill>
              </a:rPr>
              <a:t>soit 1709m2 utilisables</a:t>
            </a:r>
          </a:p>
          <a:p>
            <a:endParaRPr lang="fr-FR" dirty="0" smtClean="0"/>
          </a:p>
        </p:txBody>
      </p:sp>
      <p:sp>
        <p:nvSpPr>
          <p:cNvPr id="10" name="Espace réservé du contenu 10"/>
          <p:cNvSpPr txBox="1">
            <a:spLocks/>
          </p:cNvSpPr>
          <p:nvPr/>
        </p:nvSpPr>
        <p:spPr>
          <a:xfrm>
            <a:off x="4645152" y="2974694"/>
            <a:ext cx="3887288" cy="3478642"/>
          </a:xfrm>
          <a:prstGeom prst="rect">
            <a:avLst/>
          </a:prstGeom>
          <a:ln w="28575">
            <a:solidFill>
              <a:schemeClr val="tx1"/>
            </a:solidFill>
          </a:ln>
        </p:spPr>
        <p:txBody>
          <a:bodyPr>
            <a:normAutofit fontScale="5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fr-FR" sz="2900" dirty="0" smtClean="0">
                <a:solidFill>
                  <a:schemeClr val="tx1"/>
                </a:solidFill>
              </a:rPr>
              <a:t>1 terrain de handball normé plus </a:t>
            </a:r>
            <a:r>
              <a:rPr lang="fr-FR" sz="2900" b="1" dirty="0" smtClean="0">
                <a:solidFill>
                  <a:schemeClr val="tx1"/>
                </a:solidFill>
              </a:rPr>
              <a:t>3 terrains en latéral avec buts gonflables. </a:t>
            </a:r>
          </a:p>
          <a:p>
            <a:r>
              <a:rPr lang="fr-FR" sz="2900" dirty="0" smtClean="0">
                <a:solidFill>
                  <a:schemeClr val="tx1"/>
                </a:solidFill>
              </a:rPr>
              <a:t>1 terrain de basket normé plus </a:t>
            </a:r>
            <a:r>
              <a:rPr lang="fr-FR" sz="2900" b="1" dirty="0" smtClean="0">
                <a:solidFill>
                  <a:schemeClr val="tx1"/>
                </a:solidFill>
              </a:rPr>
              <a:t>3 terrains en latéral</a:t>
            </a:r>
            <a:r>
              <a:rPr lang="fr-FR" sz="2900" dirty="0" smtClean="0">
                <a:solidFill>
                  <a:schemeClr val="tx1"/>
                </a:solidFill>
              </a:rPr>
              <a:t>.</a:t>
            </a:r>
          </a:p>
          <a:p>
            <a:r>
              <a:rPr lang="fr-FR" sz="2900" dirty="0" smtClean="0">
                <a:solidFill>
                  <a:schemeClr val="tx1"/>
                </a:solidFill>
              </a:rPr>
              <a:t>1 terrain de volley normé </a:t>
            </a:r>
            <a:r>
              <a:rPr lang="fr-FR" sz="2900" b="1" dirty="0" smtClean="0">
                <a:solidFill>
                  <a:schemeClr val="tx1"/>
                </a:solidFill>
              </a:rPr>
              <a:t>plus 4 en latéral aux dimensions fédérales</a:t>
            </a:r>
          </a:p>
          <a:p>
            <a:r>
              <a:rPr lang="fr-FR" sz="2900" b="1" dirty="0" smtClean="0">
                <a:solidFill>
                  <a:schemeClr val="tx1"/>
                </a:solidFill>
              </a:rPr>
              <a:t>7 terrains de badminton</a:t>
            </a:r>
            <a:r>
              <a:rPr lang="fr-FR" sz="2900" dirty="0" smtClean="0">
                <a:solidFill>
                  <a:schemeClr val="tx1"/>
                </a:solidFill>
              </a:rPr>
              <a:t> </a:t>
            </a:r>
            <a:r>
              <a:rPr lang="fr-FR" sz="2900" b="1" dirty="0" smtClean="0">
                <a:solidFill>
                  <a:schemeClr val="tx1"/>
                </a:solidFill>
              </a:rPr>
              <a:t>aux dimensions fédérales</a:t>
            </a:r>
          </a:p>
          <a:p>
            <a:endParaRPr lang="fr-FR" sz="2900" b="1" dirty="0" smtClean="0">
              <a:solidFill>
                <a:schemeClr val="tx1"/>
              </a:solidFill>
            </a:endParaRPr>
          </a:p>
          <a:p>
            <a:pPr marL="68580" indent="0">
              <a:buFont typeface="Wingdings 2" pitchFamily="18" charset="2"/>
              <a:buNone/>
            </a:pPr>
            <a:r>
              <a:rPr lang="fr-FR" sz="2900" dirty="0" smtClean="0">
                <a:solidFill>
                  <a:schemeClr val="tx1"/>
                </a:solidFill>
              </a:rPr>
              <a:t>Cette optimisation ne représente qu’un coût mineur de peinture (5€/mètre linéaire) </a:t>
            </a:r>
          </a:p>
          <a:p>
            <a:pPr marL="68580" indent="0" algn="ctr">
              <a:buFont typeface="Wingdings 2" pitchFamily="18" charset="2"/>
              <a:buNone/>
            </a:pPr>
            <a:r>
              <a:rPr lang="fr-FR" sz="4400" b="1" dirty="0" smtClean="0">
                <a:solidFill>
                  <a:schemeClr val="tx1"/>
                </a:solidFill>
              </a:rPr>
              <a:t>soit 3380m2 utilisables</a:t>
            </a:r>
          </a:p>
          <a:p>
            <a:pPr marL="68580" indent="0">
              <a:buFont typeface="Wingdings 2" pitchFamily="18" charset="2"/>
              <a:buNone/>
            </a:pPr>
            <a:endParaRPr lang="fr-FR" sz="2900" dirty="0" smtClean="0"/>
          </a:p>
          <a:p>
            <a:endParaRPr lang="fr-FR" dirty="0"/>
          </a:p>
        </p:txBody>
      </p:sp>
    </p:spTree>
    <p:extLst>
      <p:ext uri="{BB962C8B-B14F-4D97-AF65-F5344CB8AC3E}">
        <p14:creationId xmlns:p14="http://schemas.microsoft.com/office/powerpoint/2010/main" val="336422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11</a:t>
            </a:fld>
            <a:endParaRPr lang="fr-FR" dirty="0"/>
          </a:p>
        </p:txBody>
      </p:sp>
      <p:sp>
        <p:nvSpPr>
          <p:cNvPr id="3" name="Titre 1"/>
          <p:cNvSpPr txBox="1">
            <a:spLocks/>
          </p:cNvSpPr>
          <p:nvPr/>
        </p:nvSpPr>
        <p:spPr>
          <a:xfrm>
            <a:off x="611560" y="836712"/>
            <a:ext cx="7920880" cy="1143000"/>
          </a:xfrm>
          <a:prstGeom prst="rect">
            <a:avLst/>
          </a:prstGeom>
          <a:solidFill>
            <a:srgbClr val="FFC000"/>
          </a:solidFill>
          <a:ln w="38100" cap="flat" cmpd="sng"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a:normAutofit fontScale="82500" lnSpcReduction="10000"/>
          </a:bodyPr>
          <a:lstStyle>
            <a:lvl1pPr algn="l" defTabSz="914400" rtl="0" eaLnBrk="1" latinLnBrk="0" hangingPunct="1">
              <a:spcBef>
                <a:spcPct val="0"/>
              </a:spcBef>
              <a:buNone/>
              <a:defRPr sz="4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fr-FR" sz="3600" b="1" dirty="0" smtClean="0">
                <a:solidFill>
                  <a:schemeClr val="tx1"/>
                </a:solidFill>
              </a:rPr>
              <a:t>B/</a:t>
            </a:r>
            <a:r>
              <a:rPr lang="fr-FR" sz="3600" dirty="0" smtClean="0">
                <a:solidFill>
                  <a:schemeClr val="tx1"/>
                </a:solidFill>
              </a:rPr>
              <a:t> </a:t>
            </a:r>
            <a:r>
              <a:rPr lang="fr-FR" sz="3600" b="1" dirty="0" smtClean="0">
                <a:solidFill>
                  <a:schemeClr val="tx1"/>
                </a:solidFill>
              </a:rPr>
              <a:t>Classification des grandes salles.</a:t>
            </a:r>
          </a:p>
          <a:p>
            <a:r>
              <a:rPr lang="fr-FR" sz="2000" b="1" dirty="0">
                <a:solidFill>
                  <a:schemeClr val="tx1"/>
                </a:solidFill>
              </a:rPr>
              <a:t> </a:t>
            </a:r>
            <a:endParaRPr lang="fr-FR" sz="2000" b="1" dirty="0" smtClean="0">
              <a:solidFill>
                <a:schemeClr val="tx1"/>
              </a:solidFill>
            </a:endParaRPr>
          </a:p>
          <a:p>
            <a:pPr algn="ctr"/>
            <a:r>
              <a:rPr lang="fr-FR" sz="2200" b="1" dirty="0" smtClean="0">
                <a:solidFill>
                  <a:schemeClr val="tx1"/>
                </a:solidFill>
              </a:rPr>
              <a:t>A (~VB). B (~BB). C. (~HB)  / C(optimisé). D (26,3x48,20). E (38x48</a:t>
            </a:r>
            <a:r>
              <a:rPr lang="fr-FR" sz="2700" b="1" dirty="0" smtClean="0">
                <a:solidFill>
                  <a:schemeClr val="tx1"/>
                </a:solidFill>
              </a:rPr>
              <a:t>)</a:t>
            </a:r>
          </a:p>
          <a:p>
            <a:pPr algn="ctr"/>
            <a:endParaRPr lang="fr-FR" b="1" dirty="0">
              <a:solidFill>
                <a:schemeClr val="bg1">
                  <a:lumMod val="50000"/>
                </a:schemeClr>
              </a:solidFill>
            </a:endParaRPr>
          </a:p>
        </p:txBody>
      </p:sp>
      <p:sp>
        <p:nvSpPr>
          <p:cNvPr id="4" name="Espace réservé du contenu 7"/>
          <p:cNvSpPr txBox="1">
            <a:spLocks/>
          </p:cNvSpPr>
          <p:nvPr/>
        </p:nvSpPr>
        <p:spPr>
          <a:xfrm>
            <a:off x="611560" y="2323652"/>
            <a:ext cx="7920880" cy="4057676"/>
          </a:xfrm>
          <a:prstGeom prst="rect">
            <a:avLst/>
          </a:prstGeom>
          <a:ln w="28575">
            <a:solidFill>
              <a:schemeClr val="tx1"/>
            </a:solidFill>
          </a:ln>
        </p:spPr>
        <p:txBody>
          <a:bodyPr>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fr-FR" b="1" dirty="0" smtClean="0">
                <a:solidFill>
                  <a:schemeClr val="tx1"/>
                </a:solidFill>
              </a:rPr>
              <a:t>Est considérée comme très bonne et recommandée par l’EN est le type D (48.20mx26.3mx9m</a:t>
            </a:r>
            <a:r>
              <a:rPr lang="fr-FR" dirty="0" smtClean="0">
                <a:solidFill>
                  <a:schemeClr val="tx1"/>
                </a:solidFill>
              </a:rPr>
              <a:t>). </a:t>
            </a:r>
          </a:p>
          <a:p>
            <a:pPr marL="68580" indent="0">
              <a:buFont typeface="Wingdings 2" pitchFamily="18" charset="2"/>
              <a:buNone/>
            </a:pPr>
            <a:r>
              <a:rPr lang="fr-FR" b="1" dirty="0" smtClean="0">
                <a:solidFill>
                  <a:schemeClr val="tx1"/>
                </a:solidFill>
              </a:rPr>
              <a:t>HB</a:t>
            </a:r>
            <a:r>
              <a:rPr lang="fr-FR" dirty="0" smtClean="0">
                <a:solidFill>
                  <a:schemeClr val="tx1"/>
                </a:solidFill>
              </a:rPr>
              <a:t>: 1terrain réglementaire plus 2terrains de 22,3x20.</a:t>
            </a:r>
          </a:p>
          <a:p>
            <a:pPr marL="68580" indent="0">
              <a:buFont typeface="Wingdings 2" pitchFamily="18" charset="2"/>
              <a:buNone/>
            </a:pPr>
            <a:r>
              <a:rPr lang="fr-FR" b="1" dirty="0" smtClean="0">
                <a:solidFill>
                  <a:schemeClr val="tx1"/>
                </a:solidFill>
              </a:rPr>
              <a:t>BB: </a:t>
            </a:r>
            <a:r>
              <a:rPr lang="fr-FR" dirty="0" smtClean="0">
                <a:solidFill>
                  <a:schemeClr val="tx1"/>
                </a:solidFill>
              </a:rPr>
              <a:t>1terrain réglementaire plus 3terrains de 22x13,4. </a:t>
            </a:r>
          </a:p>
          <a:p>
            <a:pPr marL="68580" indent="0">
              <a:buFont typeface="Wingdings 2" pitchFamily="18" charset="2"/>
              <a:buNone/>
            </a:pPr>
            <a:r>
              <a:rPr lang="fr-FR" b="1" dirty="0" smtClean="0">
                <a:solidFill>
                  <a:schemeClr val="tx1"/>
                </a:solidFill>
              </a:rPr>
              <a:t>VB: </a:t>
            </a:r>
            <a:r>
              <a:rPr lang="fr-FR" dirty="0" smtClean="0">
                <a:solidFill>
                  <a:schemeClr val="tx1"/>
                </a:solidFill>
              </a:rPr>
              <a:t>1terrain réglementaire plus 4terrains de 18x9 réglementaires aussi. </a:t>
            </a:r>
          </a:p>
          <a:p>
            <a:pPr marL="68580" indent="0">
              <a:buFont typeface="Wingdings 2" pitchFamily="18" charset="2"/>
              <a:buNone/>
            </a:pPr>
            <a:r>
              <a:rPr lang="fr-FR" b="1" dirty="0" smtClean="0">
                <a:solidFill>
                  <a:schemeClr val="tx1"/>
                </a:solidFill>
              </a:rPr>
              <a:t>BAD: </a:t>
            </a:r>
            <a:r>
              <a:rPr lang="fr-FR" dirty="0" smtClean="0">
                <a:solidFill>
                  <a:schemeClr val="tx1"/>
                </a:solidFill>
              </a:rPr>
              <a:t>9terrains réglementaires de 13,4x6,1.</a:t>
            </a:r>
          </a:p>
          <a:p>
            <a:pPr marL="68580" indent="0">
              <a:buFont typeface="Wingdings 2" pitchFamily="18" charset="2"/>
              <a:buNone/>
            </a:pPr>
            <a:r>
              <a:rPr lang="fr-FR" b="1" dirty="0" smtClean="0">
                <a:solidFill>
                  <a:schemeClr val="tx1"/>
                </a:solidFill>
              </a:rPr>
              <a:t>Escalade: </a:t>
            </a:r>
            <a:r>
              <a:rPr lang="fr-FR" dirty="0" smtClean="0">
                <a:solidFill>
                  <a:schemeClr val="tx1"/>
                </a:solidFill>
              </a:rPr>
              <a:t>surface de grimpe de 26,3x10. </a:t>
            </a:r>
          </a:p>
          <a:p>
            <a:pPr marL="68580" indent="0">
              <a:buFont typeface="Wingdings 2" pitchFamily="18" charset="2"/>
              <a:buNone/>
            </a:pPr>
            <a:r>
              <a:rPr lang="fr-FR" dirty="0" smtClean="0">
                <a:solidFill>
                  <a:schemeClr val="tx1"/>
                </a:solidFill>
              </a:rPr>
              <a:t>Il permet d’organiser des compétitions d’escalade de niveau départemental, de badminton et de VB, BB, HB de niveau régional et national, ce que ne permet pas une hauteur de 7m.             </a:t>
            </a:r>
          </a:p>
          <a:p>
            <a:pPr marL="68580" indent="0">
              <a:buFont typeface="Wingdings 2" pitchFamily="18" charset="2"/>
              <a:buNone/>
            </a:pPr>
            <a:endParaRPr lang="fr-FR"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59" y="5791200"/>
            <a:ext cx="2376265" cy="86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86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12</a:t>
            </a:fld>
            <a:endParaRPr lang="fr-FR" dirty="0"/>
          </a:p>
        </p:txBody>
      </p:sp>
      <p:pic>
        <p:nvPicPr>
          <p:cNvPr id="7" name="Picture 3" descr="C:\Users\SNEPSNEP\Pictures\2019-10-08 fonctionnalité des espaces\fonctionnalité des espaces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043418"/>
            <a:ext cx="5616623" cy="5431434"/>
          </a:xfrm>
          <a:prstGeom prst="rect">
            <a:avLst/>
          </a:prstGeom>
          <a:noFill/>
          <a:extLst/>
        </p:spPr>
      </p:pic>
      <p:sp>
        <p:nvSpPr>
          <p:cNvPr id="9" name="Flèche droite 8"/>
          <p:cNvSpPr/>
          <p:nvPr/>
        </p:nvSpPr>
        <p:spPr>
          <a:xfrm rot="16200000">
            <a:off x="6585080" y="6099221"/>
            <a:ext cx="648072" cy="14401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itre 5"/>
          <p:cNvSpPr>
            <a:spLocks noGrp="1"/>
          </p:cNvSpPr>
          <p:nvPr>
            <p:ph type="title"/>
          </p:nvPr>
        </p:nvSpPr>
        <p:spPr>
          <a:xfrm>
            <a:off x="487625" y="692696"/>
            <a:ext cx="8260838" cy="936104"/>
          </a:xfrm>
          <a:solidFill>
            <a:srgbClr val="FFC000"/>
          </a:solidFill>
          <a:ln w="38100">
            <a:solidFill>
              <a:schemeClr val="tx1"/>
            </a:solidFill>
          </a:ln>
        </p:spPr>
        <p:txBody>
          <a:bodyPr>
            <a:normAutofit fontScale="90000"/>
          </a:bodyPr>
          <a:lstStyle/>
          <a:p>
            <a:pPr algn="ctr"/>
            <a:r>
              <a:rPr lang="fr-FR" sz="3600" b="1" dirty="0"/>
              <a:t/>
            </a:r>
            <a:br>
              <a:rPr lang="fr-FR" sz="3600" b="1" dirty="0"/>
            </a:br>
            <a:r>
              <a:rPr lang="fr-FR" sz="3600" b="1" dirty="0" smtClean="0">
                <a:solidFill>
                  <a:schemeClr val="tx1"/>
                </a:solidFill>
              </a:rPr>
              <a:t>C: </a:t>
            </a:r>
            <a:r>
              <a:rPr lang="fr-FR" sz="2700" b="1" dirty="0" smtClean="0">
                <a:solidFill>
                  <a:schemeClr val="tx1"/>
                </a:solidFill>
              </a:rPr>
              <a:t>Exemple </a:t>
            </a:r>
            <a:r>
              <a:rPr lang="fr-FR" sz="2700" b="1" dirty="0">
                <a:solidFill>
                  <a:schemeClr val="tx1"/>
                </a:solidFill>
              </a:rPr>
              <a:t>de fonctionnalité pour un complexe de 2 salles</a:t>
            </a:r>
            <a:endParaRPr lang="fr-FR" sz="2700" dirty="0">
              <a:solidFill>
                <a:schemeClr val="tx1"/>
              </a:solidFill>
            </a:endParaRPr>
          </a:p>
        </p:txBody>
      </p:sp>
      <p:sp>
        <p:nvSpPr>
          <p:cNvPr id="3" name="ZoneTexte 2"/>
          <p:cNvSpPr txBox="1"/>
          <p:nvPr/>
        </p:nvSpPr>
        <p:spPr>
          <a:xfrm>
            <a:off x="487624" y="2094060"/>
            <a:ext cx="2716224" cy="4401205"/>
          </a:xfrm>
          <a:prstGeom prst="rect">
            <a:avLst/>
          </a:prstGeom>
          <a:solidFill>
            <a:schemeClr val="bg1"/>
          </a:solidFill>
        </p:spPr>
        <p:txBody>
          <a:bodyPr wrap="square" rtlCol="0">
            <a:spAutoFit/>
          </a:bodyPr>
          <a:lstStyle/>
          <a:p>
            <a:r>
              <a:rPr lang="fr-FR" sz="1400" b="1" dirty="0">
                <a:solidFill>
                  <a:srgbClr val="FF0000"/>
                </a:solidFill>
              </a:rPr>
              <a:t>L’optimisation des espaces de </a:t>
            </a:r>
            <a:r>
              <a:rPr lang="fr-FR" sz="1400" b="1" dirty="0" smtClean="0">
                <a:solidFill>
                  <a:srgbClr val="FF0000"/>
                </a:solidFill>
              </a:rPr>
              <a:t>circulation</a:t>
            </a:r>
          </a:p>
          <a:p>
            <a:r>
              <a:rPr lang="fr-FR" sz="1400" dirty="0" smtClean="0"/>
              <a:t>(</a:t>
            </a:r>
            <a:r>
              <a:rPr lang="fr-FR" sz="1400" dirty="0"/>
              <a:t>halls et couloirs) permet de mettre l’accent sur les surfaces d’évolution, des vestiaires, des locaux de rangements voire de la salle des professeurs/animateurs orientée vers la salle de jeu. </a:t>
            </a:r>
          </a:p>
          <a:p>
            <a:r>
              <a:rPr lang="fr-FR" sz="1400" b="1" dirty="0" smtClean="0">
                <a:solidFill>
                  <a:srgbClr val="FF0000"/>
                </a:solidFill>
              </a:rPr>
              <a:t>Un </a:t>
            </a:r>
            <a:r>
              <a:rPr lang="fr-FR" sz="1400" b="1" dirty="0">
                <a:solidFill>
                  <a:srgbClr val="FF0000"/>
                </a:solidFill>
              </a:rPr>
              <a:t>volume </a:t>
            </a:r>
            <a:r>
              <a:rPr lang="fr-FR" sz="1400" b="1" dirty="0" smtClean="0">
                <a:solidFill>
                  <a:srgbClr val="FF0000"/>
                </a:solidFill>
              </a:rPr>
              <a:t>simple</a:t>
            </a:r>
          </a:p>
          <a:p>
            <a:r>
              <a:rPr lang="fr-FR" sz="1400" dirty="0"/>
              <a:t>évitant les recoins, étages d’escaliers ou séparation trop complexe entre espace de jeu et espace de spectateurs évitant des </a:t>
            </a:r>
            <a:r>
              <a:rPr lang="fr-FR" sz="1400" b="1" dirty="0">
                <a:solidFill>
                  <a:srgbClr val="4EC31F"/>
                </a:solidFill>
              </a:rPr>
              <a:t>dépenses d’énergies inutiles.</a:t>
            </a:r>
          </a:p>
          <a:p>
            <a:r>
              <a:rPr lang="fr-FR" sz="1400" b="1" dirty="0" smtClean="0">
                <a:solidFill>
                  <a:srgbClr val="FF0000"/>
                </a:solidFill>
              </a:rPr>
              <a:t>Une </a:t>
            </a:r>
            <a:r>
              <a:rPr lang="fr-FR" sz="1400" b="1" dirty="0">
                <a:solidFill>
                  <a:srgbClr val="FF0000"/>
                </a:solidFill>
              </a:rPr>
              <a:t>circulation simple des personnes </a:t>
            </a:r>
            <a:r>
              <a:rPr lang="fr-FR" sz="1400" dirty="0">
                <a:solidFill>
                  <a:srgbClr val="FF0000"/>
                </a:solidFill>
              </a:rPr>
              <a:t> </a:t>
            </a:r>
            <a:r>
              <a:rPr lang="fr-FR" sz="1400" dirty="0"/>
              <a:t>respectant le principe de </a:t>
            </a:r>
            <a:r>
              <a:rPr lang="fr-FR" sz="1400" b="1" dirty="0"/>
              <a:t>la marche en avant</a:t>
            </a:r>
          </a:p>
        </p:txBody>
      </p:sp>
    </p:spTree>
    <p:extLst>
      <p:ext uri="{BB962C8B-B14F-4D97-AF65-F5344CB8AC3E}">
        <p14:creationId xmlns:p14="http://schemas.microsoft.com/office/powerpoint/2010/main" val="189316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88013D7-758C-4095-994A-4225518F5E1D}" type="slidenum">
              <a:rPr lang="fr-FR" smtClean="0"/>
              <a:t>13</a:t>
            </a:fld>
            <a:endParaRPr lang="fr-FR" dirty="0"/>
          </a:p>
        </p:txBody>
      </p:sp>
      <p:sp>
        <p:nvSpPr>
          <p:cNvPr id="4" name="Titre 1"/>
          <p:cNvSpPr>
            <a:spLocks noGrp="1"/>
          </p:cNvSpPr>
          <p:nvPr>
            <p:ph type="title"/>
          </p:nvPr>
        </p:nvSpPr>
        <p:spPr>
          <a:xfrm>
            <a:off x="1023624" y="764704"/>
            <a:ext cx="7024744" cy="745152"/>
          </a:xfrm>
          <a:solidFill>
            <a:srgbClr val="FFC000"/>
          </a:solidFill>
          <a:ln w="38100">
            <a:solidFill>
              <a:schemeClr val="tx1"/>
            </a:solidFill>
          </a:ln>
        </p:spPr>
        <p:txBody>
          <a:bodyPr>
            <a:normAutofit/>
          </a:bodyPr>
          <a:lstStyle/>
          <a:p>
            <a:pPr algn="ctr"/>
            <a:r>
              <a:rPr lang="fr-FR" b="1" dirty="0">
                <a:solidFill>
                  <a:schemeClr val="tx1"/>
                </a:solidFill>
              </a:rPr>
              <a:t>E</a:t>
            </a:r>
            <a:r>
              <a:rPr lang="fr-FR" b="1" dirty="0" smtClean="0">
                <a:solidFill>
                  <a:schemeClr val="tx1"/>
                </a:solidFill>
              </a:rPr>
              <a:t>/</a:t>
            </a:r>
            <a:r>
              <a:rPr lang="fr-FR" dirty="0" smtClean="0">
                <a:solidFill>
                  <a:schemeClr val="tx1"/>
                </a:solidFill>
              </a:rPr>
              <a:t> </a:t>
            </a:r>
            <a:r>
              <a:rPr lang="fr-FR" b="1" dirty="0" smtClean="0">
                <a:solidFill>
                  <a:schemeClr val="tx1"/>
                </a:solidFill>
              </a:rPr>
              <a:t>Confort </a:t>
            </a:r>
            <a:r>
              <a:rPr lang="fr-FR" b="1" dirty="0">
                <a:solidFill>
                  <a:schemeClr val="tx1"/>
                </a:solidFill>
              </a:rPr>
              <a:t>thermique </a:t>
            </a:r>
          </a:p>
        </p:txBody>
      </p:sp>
      <p:sp>
        <p:nvSpPr>
          <p:cNvPr id="5" name="Espace réservé du contenu 2"/>
          <p:cNvSpPr txBox="1">
            <a:spLocks/>
          </p:cNvSpPr>
          <p:nvPr/>
        </p:nvSpPr>
        <p:spPr>
          <a:xfrm>
            <a:off x="323528" y="1700808"/>
            <a:ext cx="8568952" cy="4968552"/>
          </a:xfrm>
          <a:prstGeom prst="rect">
            <a:avLst/>
          </a:prstGeom>
          <a:solidFill>
            <a:schemeClr val="bg1"/>
          </a:solidFill>
          <a:ln w="28575">
            <a:solidFill>
              <a:schemeClr val="tx1"/>
            </a:solidFill>
          </a:ln>
        </p:spPr>
        <p:txBody>
          <a:bodyPr>
            <a:normAutofit fontScale="4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fr-FR" sz="3600" dirty="0" smtClean="0">
                <a:solidFill>
                  <a:schemeClr val="tx1"/>
                </a:solidFill>
              </a:rPr>
              <a:t>Le MOE se positionne sur des normes assurant un bâtiment économe énergétiquement. Les enseignants d’EPS et animateurs doivent mettre en avant </a:t>
            </a:r>
            <a:r>
              <a:rPr lang="fr-FR" sz="3600" b="1" dirty="0" smtClean="0">
                <a:solidFill>
                  <a:srgbClr val="FF0000"/>
                </a:solidFill>
              </a:rPr>
              <a:t>la spécificité de l’EPS et APSA (pause, observation, diversité des activités).</a:t>
            </a:r>
          </a:p>
          <a:p>
            <a:pPr marL="68580" indent="0">
              <a:buFont typeface="Wingdings 2" pitchFamily="18" charset="2"/>
              <a:buNone/>
            </a:pPr>
            <a:r>
              <a:rPr lang="fr-FR" sz="3600" b="1" dirty="0" smtClean="0">
                <a:solidFill>
                  <a:schemeClr val="tx1"/>
                </a:solidFill>
              </a:rPr>
              <a:t>Confort thermique</a:t>
            </a:r>
          </a:p>
          <a:p>
            <a:pPr marL="68580" indent="0">
              <a:buFont typeface="Wingdings 2" pitchFamily="18" charset="2"/>
              <a:buNone/>
            </a:pPr>
            <a:r>
              <a:rPr lang="fr-FR" sz="3600" b="1" dirty="0" smtClean="0">
                <a:solidFill>
                  <a:schemeClr val="tx1"/>
                </a:solidFill>
              </a:rPr>
              <a:t>Le froid</a:t>
            </a:r>
          </a:p>
          <a:p>
            <a:r>
              <a:rPr lang="fr-FR" sz="3600" dirty="0" smtClean="0">
                <a:solidFill>
                  <a:schemeClr val="tx1"/>
                </a:solidFill>
              </a:rPr>
              <a:t>Dans la partie « formation-conseils de conception » (ce qui correspond à l’objet de l’EPS), le document indique </a:t>
            </a:r>
            <a:r>
              <a:rPr lang="fr-FR" sz="3600" b="1" dirty="0" smtClean="0">
                <a:solidFill>
                  <a:srgbClr val="FF0000"/>
                </a:solidFill>
              </a:rPr>
              <a:t>une température optimale de 18°. </a:t>
            </a:r>
            <a:r>
              <a:rPr lang="fr-FR" sz="3600" dirty="0" smtClean="0">
                <a:solidFill>
                  <a:schemeClr val="tx1"/>
                </a:solidFill>
              </a:rPr>
              <a:t>Dans la partie </a:t>
            </a:r>
            <a:r>
              <a:rPr lang="fr-FR" sz="3600" dirty="0">
                <a:solidFill>
                  <a:schemeClr val="tx1"/>
                </a:solidFill>
              </a:rPr>
              <a:t> </a:t>
            </a:r>
            <a:r>
              <a:rPr lang="fr-FR" sz="3600" dirty="0" smtClean="0">
                <a:solidFill>
                  <a:schemeClr val="tx1"/>
                </a:solidFill>
              </a:rPr>
              <a:t>« compétition -conditions d’homologation fédérales », on relevé une </a:t>
            </a:r>
            <a:r>
              <a:rPr lang="fr-FR" sz="3600" b="1" dirty="0" smtClean="0">
                <a:solidFill>
                  <a:srgbClr val="FF0000"/>
                </a:solidFill>
              </a:rPr>
              <a:t>température optimale de 16° avec un minimum de 12°</a:t>
            </a:r>
            <a:r>
              <a:rPr lang="fr-FR" sz="3600" dirty="0" smtClean="0">
                <a:solidFill>
                  <a:schemeClr val="tx1"/>
                </a:solidFill>
              </a:rPr>
              <a:t>.  Les utilisateurs doivent pouvoir moduler le chauffage en fonction de certaines séquences de leurs séances. La température minimale doit pouvoir être toujours maintenue ou atteinte en quelques minutes</a:t>
            </a:r>
          </a:p>
          <a:p>
            <a:pPr marL="68580" indent="0">
              <a:buFont typeface="Wingdings 2" pitchFamily="18" charset="2"/>
              <a:buNone/>
            </a:pPr>
            <a:r>
              <a:rPr lang="fr-FR" sz="3600" b="1" dirty="0" smtClean="0">
                <a:solidFill>
                  <a:schemeClr val="tx1"/>
                </a:solidFill>
              </a:rPr>
              <a:t>Le chaud </a:t>
            </a:r>
          </a:p>
          <a:p>
            <a:r>
              <a:rPr lang="fr-FR" sz="3600" dirty="0" smtClean="0">
                <a:solidFill>
                  <a:schemeClr val="tx1"/>
                </a:solidFill>
              </a:rPr>
              <a:t>Le MOE ayant souvent recours au rayonnement solaire comme source d’appoint pour le chauffage et l’éclairage peut avoir des incidences néfastes au plan thermique sans parler des conséquences pédagogiques( phénomènes d’éblouissement et gène visuelle) </a:t>
            </a:r>
            <a:r>
              <a:rPr lang="fr-FR" sz="3600" b="1" dirty="0" smtClean="0">
                <a:solidFill>
                  <a:schemeClr val="tx1"/>
                </a:solidFill>
              </a:rPr>
              <a:t>L’orientation des salles est donc à réfléchi</a:t>
            </a:r>
            <a:r>
              <a:rPr lang="fr-FR" sz="3600" dirty="0" smtClean="0">
                <a:solidFill>
                  <a:schemeClr val="tx1"/>
                </a:solidFill>
              </a:rPr>
              <a:t>r. </a:t>
            </a:r>
          </a:p>
          <a:p>
            <a:pPr marL="68580" indent="0">
              <a:buFont typeface="Wingdings 2" pitchFamily="18" charset="2"/>
              <a:buNone/>
            </a:pPr>
            <a:r>
              <a:rPr lang="fr-FR" sz="3600" dirty="0" smtClean="0">
                <a:solidFill>
                  <a:schemeClr val="tx1"/>
                </a:solidFill>
              </a:rPr>
              <a:t>     Certaines couleurs de peintures considérées comme chaudes peuvent avoir  </a:t>
            </a:r>
          </a:p>
          <a:p>
            <a:pPr marL="68580" indent="0">
              <a:buFont typeface="Wingdings 2" pitchFamily="18" charset="2"/>
              <a:buNone/>
            </a:pPr>
            <a:r>
              <a:rPr lang="fr-FR" sz="3600" dirty="0" smtClean="0">
                <a:solidFill>
                  <a:schemeClr val="tx1"/>
                </a:solidFill>
              </a:rPr>
              <a:t>     également des conséquences pédagogiques (blanc du mur et volant de </a:t>
            </a:r>
          </a:p>
          <a:p>
            <a:pPr marL="68580" indent="0">
              <a:buFont typeface="Wingdings 2" pitchFamily="18" charset="2"/>
              <a:buNone/>
            </a:pPr>
            <a:r>
              <a:rPr lang="fr-FR" sz="3600" dirty="0" smtClean="0">
                <a:solidFill>
                  <a:schemeClr val="tx1"/>
                </a:solidFill>
              </a:rPr>
              <a:t>      badminton)  </a:t>
            </a:r>
          </a:p>
          <a:p>
            <a:pPr marL="68580" indent="0" algn="ctr">
              <a:buFont typeface="Wingdings 2" pitchFamily="18" charset="2"/>
              <a:buNone/>
            </a:pPr>
            <a:r>
              <a:rPr lang="fr-FR" sz="3800" b="1" dirty="0" smtClean="0">
                <a:solidFill>
                  <a:schemeClr val="tx1"/>
                </a:solidFill>
              </a:rPr>
              <a:t>Règlementation thermique actuelle fixe </a:t>
            </a:r>
            <a:r>
              <a:rPr lang="fr-FR" sz="3800" b="1" dirty="0" smtClean="0">
                <a:solidFill>
                  <a:srgbClr val="FF0000"/>
                </a:solidFill>
              </a:rPr>
              <a:t>à 50kWh/m2/an de consommation </a:t>
            </a:r>
            <a:r>
              <a:rPr lang="fr-FR" sz="3800" b="1" dirty="0" smtClean="0">
                <a:solidFill>
                  <a:schemeClr val="tx1"/>
                </a:solidFill>
              </a:rPr>
              <a:t>d’énergie primaire et de confort d’été.</a:t>
            </a:r>
            <a:endParaRPr lang="fr-FR" sz="3800" b="1" dirty="0">
              <a:solidFill>
                <a:schemeClr val="tx1"/>
              </a:solidFill>
            </a:endParaRPr>
          </a:p>
        </p:txBody>
      </p:sp>
    </p:spTree>
    <p:extLst>
      <p:ext uri="{BB962C8B-B14F-4D97-AF65-F5344CB8AC3E}">
        <p14:creationId xmlns:p14="http://schemas.microsoft.com/office/powerpoint/2010/main" val="278095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88013D7-758C-4095-994A-4225518F5E1D}" type="slidenum">
              <a:rPr lang="fr-FR" smtClean="0"/>
              <a:t>14</a:t>
            </a:fld>
            <a:endParaRPr lang="fr-FR" dirty="0"/>
          </a:p>
        </p:txBody>
      </p:sp>
      <p:sp>
        <p:nvSpPr>
          <p:cNvPr id="4" name="Titre 1"/>
          <p:cNvSpPr>
            <a:spLocks noGrp="1"/>
          </p:cNvSpPr>
          <p:nvPr>
            <p:ph type="title"/>
          </p:nvPr>
        </p:nvSpPr>
        <p:spPr>
          <a:xfrm>
            <a:off x="1043490" y="1027664"/>
            <a:ext cx="7024744" cy="673144"/>
          </a:xfrm>
          <a:solidFill>
            <a:srgbClr val="FFC000"/>
          </a:solidFill>
          <a:ln w="38100">
            <a:solidFill>
              <a:schemeClr val="tx1"/>
            </a:solidFill>
          </a:ln>
        </p:spPr>
        <p:txBody>
          <a:bodyPr>
            <a:normAutofit fontScale="90000"/>
          </a:bodyPr>
          <a:lstStyle/>
          <a:p>
            <a:pPr algn="ctr"/>
            <a:r>
              <a:rPr lang="fr-FR" b="1" dirty="0" smtClean="0">
                <a:solidFill>
                  <a:schemeClr val="tx1"/>
                </a:solidFill>
              </a:rPr>
              <a:t>G/ l’éclairage</a:t>
            </a:r>
            <a:endParaRPr lang="fr-FR" b="1" dirty="0">
              <a:solidFill>
                <a:schemeClr val="tx1"/>
              </a:solidFill>
            </a:endParaRPr>
          </a:p>
        </p:txBody>
      </p:sp>
      <p:sp>
        <p:nvSpPr>
          <p:cNvPr id="5" name="Espace réservé du contenu 2"/>
          <p:cNvSpPr txBox="1">
            <a:spLocks/>
          </p:cNvSpPr>
          <p:nvPr/>
        </p:nvSpPr>
        <p:spPr>
          <a:xfrm>
            <a:off x="1043608" y="1916832"/>
            <a:ext cx="7056784" cy="4320480"/>
          </a:xfrm>
          <a:prstGeom prst="rect">
            <a:avLst/>
          </a:prstGeom>
          <a:ln w="38100">
            <a:solidFill>
              <a:schemeClr val="tx1"/>
            </a:solidFill>
          </a:ln>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fr-FR" dirty="0" smtClean="0">
                <a:solidFill>
                  <a:schemeClr val="tx1"/>
                </a:solidFill>
              </a:rPr>
              <a:t>Bien voir pour bien agir et réagir.</a:t>
            </a:r>
          </a:p>
          <a:p>
            <a:r>
              <a:rPr lang="fr-FR" dirty="0" smtClean="0">
                <a:solidFill>
                  <a:schemeClr val="tx1"/>
                </a:solidFill>
              </a:rPr>
              <a:t>Agir en sécurité.</a:t>
            </a:r>
          </a:p>
          <a:p>
            <a:pPr marL="68580" indent="0">
              <a:buFont typeface="Wingdings 2" pitchFamily="18" charset="2"/>
              <a:buNone/>
            </a:pPr>
            <a:r>
              <a:rPr lang="fr-FR" sz="1800" b="1" dirty="0" smtClean="0">
                <a:solidFill>
                  <a:schemeClr val="tx1"/>
                </a:solidFill>
              </a:rPr>
              <a:t>L’éclairage naturel </a:t>
            </a:r>
            <a:r>
              <a:rPr lang="fr-FR" sz="1800" dirty="0" smtClean="0">
                <a:solidFill>
                  <a:schemeClr val="tx1"/>
                </a:solidFill>
              </a:rPr>
              <a:t>dépend de la localisation, l’orientation, l’architecture, la couleur des équipements intérieurs</a:t>
            </a:r>
            <a:r>
              <a:rPr lang="fr-FR" dirty="0" smtClean="0">
                <a:solidFill>
                  <a:schemeClr val="tx1"/>
                </a:solidFill>
              </a:rPr>
              <a:t>.</a:t>
            </a:r>
          </a:p>
          <a:p>
            <a:pPr marL="68580" indent="0">
              <a:buFont typeface="Wingdings 2" pitchFamily="18" charset="2"/>
              <a:buNone/>
            </a:pPr>
            <a:r>
              <a:rPr lang="fr-FR" sz="1800" b="1" dirty="0" smtClean="0">
                <a:solidFill>
                  <a:schemeClr val="tx1"/>
                </a:solidFill>
              </a:rPr>
              <a:t>La qualité de l’éclairage artificiel </a:t>
            </a:r>
            <a:r>
              <a:rPr lang="fr-FR" sz="1800" dirty="0" smtClean="0">
                <a:solidFill>
                  <a:schemeClr val="tx1"/>
                </a:solidFill>
              </a:rPr>
              <a:t>est mesurée à partir de la répartition de la lumière en différents points grâce à un luxmètre.</a:t>
            </a:r>
          </a:p>
          <a:p>
            <a:pPr marL="68580" indent="0">
              <a:buFont typeface="Wingdings 2" pitchFamily="18" charset="2"/>
              <a:buNone/>
            </a:pPr>
            <a:endParaRPr lang="fr-FR" sz="1800" dirty="0" smtClean="0">
              <a:solidFill>
                <a:schemeClr val="tx1"/>
              </a:solidFill>
            </a:endParaRPr>
          </a:p>
          <a:p>
            <a:pPr marL="68580" indent="0">
              <a:buFont typeface="Wingdings 2" pitchFamily="18" charset="2"/>
              <a:buNone/>
            </a:pPr>
            <a:r>
              <a:rPr lang="fr-FR" sz="1800" b="1" dirty="0" smtClean="0">
                <a:solidFill>
                  <a:schemeClr val="tx1"/>
                </a:solidFill>
              </a:rPr>
              <a:t>Pour l’EPS et pour des pratiques de niveau départemental et régional, </a:t>
            </a:r>
            <a:r>
              <a:rPr lang="fr-FR" sz="1800" b="1" dirty="0" smtClean="0">
                <a:solidFill>
                  <a:srgbClr val="FF0000"/>
                </a:solidFill>
              </a:rPr>
              <a:t>la valeur moyenne est de 500 lux</a:t>
            </a:r>
            <a:r>
              <a:rPr lang="fr-FR" sz="1800" dirty="0" smtClean="0">
                <a:solidFill>
                  <a:srgbClr val="FF0000"/>
                </a:solidFill>
              </a:rPr>
              <a:t> </a:t>
            </a:r>
            <a:r>
              <a:rPr lang="fr-FR" sz="1800" dirty="0" smtClean="0">
                <a:solidFill>
                  <a:schemeClr val="tx1"/>
                </a:solidFill>
              </a:rPr>
              <a:t>et peut atteindre 800 lux pour des compétitions de niveau international.</a:t>
            </a:r>
            <a:endParaRPr lang="fr-FR" sz="1800" dirty="0">
              <a:solidFill>
                <a:schemeClr val="tx1"/>
              </a:solidFill>
            </a:endParaRPr>
          </a:p>
        </p:txBody>
      </p:sp>
    </p:spTree>
    <p:extLst>
      <p:ext uri="{BB962C8B-B14F-4D97-AF65-F5344CB8AC3E}">
        <p14:creationId xmlns:p14="http://schemas.microsoft.com/office/powerpoint/2010/main" val="362450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39552" y="620688"/>
            <a:ext cx="8064896" cy="936104"/>
          </a:xfrm>
          <a:solidFill>
            <a:srgbClr val="FFC000"/>
          </a:solidFill>
          <a:ln w="38100">
            <a:solidFill>
              <a:schemeClr val="tx1"/>
            </a:solidFill>
          </a:ln>
        </p:spPr>
        <p:txBody>
          <a:bodyPr>
            <a:normAutofit fontScale="90000"/>
          </a:bodyPr>
          <a:lstStyle/>
          <a:p>
            <a:pPr algn="ctr"/>
            <a:r>
              <a:rPr lang="fr-FR" dirty="0"/>
              <a:t>H</a:t>
            </a:r>
            <a:r>
              <a:rPr lang="fr-FR" dirty="0" smtClean="0"/>
              <a:t>/ le traitement de l’air</a:t>
            </a:r>
            <a:br>
              <a:rPr lang="fr-FR" dirty="0" smtClean="0"/>
            </a:br>
            <a:r>
              <a:rPr lang="fr-FR" sz="2700" dirty="0" smtClean="0"/>
              <a:t>un enjeu à la fois environnemental et économique </a:t>
            </a:r>
            <a:endParaRPr lang="fr-FR" sz="2700" dirty="0"/>
          </a:p>
        </p:txBody>
      </p:sp>
      <p:sp>
        <p:nvSpPr>
          <p:cNvPr id="8" name="Espace réservé du texte 7"/>
          <p:cNvSpPr>
            <a:spLocks noGrp="1"/>
          </p:cNvSpPr>
          <p:nvPr>
            <p:ph type="body" sz="quarter" idx="3"/>
          </p:nvPr>
        </p:nvSpPr>
        <p:spPr>
          <a:xfrm>
            <a:off x="4572000" y="1628800"/>
            <a:ext cx="3744416" cy="720080"/>
          </a:xfrm>
          <a:ln w="38100">
            <a:solidFill>
              <a:srgbClr val="FFC000"/>
            </a:solidFill>
          </a:ln>
        </p:spPr>
        <p:txBody>
          <a:bodyPr>
            <a:normAutofit fontScale="25000" lnSpcReduction="20000"/>
          </a:bodyPr>
          <a:lstStyle/>
          <a:p>
            <a:endParaRPr lang="fr-FR" dirty="0" smtClean="0"/>
          </a:p>
          <a:p>
            <a:pPr algn="ctr"/>
            <a:endParaRPr lang="fr-FR" sz="6200" dirty="0" smtClean="0"/>
          </a:p>
          <a:p>
            <a:pPr algn="ctr"/>
            <a:endParaRPr lang="fr-FR" sz="6200" dirty="0"/>
          </a:p>
          <a:p>
            <a:pPr algn="ctr"/>
            <a:endParaRPr lang="fr-FR" sz="8000" dirty="0" smtClean="0">
              <a:solidFill>
                <a:schemeClr val="tx1"/>
              </a:solidFill>
            </a:endParaRPr>
          </a:p>
          <a:p>
            <a:pPr algn="ctr"/>
            <a:endParaRPr lang="fr-FR" sz="8000" dirty="0">
              <a:solidFill>
                <a:schemeClr val="tx1"/>
              </a:solidFill>
            </a:endParaRPr>
          </a:p>
          <a:p>
            <a:pPr algn="ctr"/>
            <a:endParaRPr lang="fr-FR" sz="8000" dirty="0" smtClean="0">
              <a:solidFill>
                <a:schemeClr val="tx1"/>
              </a:solidFill>
            </a:endParaRPr>
          </a:p>
          <a:p>
            <a:pPr algn="ctr"/>
            <a:endParaRPr lang="fr-FR" sz="8000" dirty="0">
              <a:solidFill>
                <a:schemeClr val="tx1"/>
              </a:solidFill>
            </a:endParaRPr>
          </a:p>
          <a:p>
            <a:pPr algn="ctr"/>
            <a:endParaRPr lang="fr-FR" sz="8000" dirty="0" smtClean="0">
              <a:solidFill>
                <a:schemeClr val="tx1"/>
              </a:solidFill>
            </a:endParaRPr>
          </a:p>
          <a:p>
            <a:pPr algn="ctr"/>
            <a:endParaRPr lang="fr-FR" sz="8000" dirty="0">
              <a:solidFill>
                <a:schemeClr val="tx1"/>
              </a:solidFill>
            </a:endParaRPr>
          </a:p>
          <a:p>
            <a:pPr algn="ctr"/>
            <a:endParaRPr lang="fr-FR" sz="8000" dirty="0" smtClean="0">
              <a:solidFill>
                <a:schemeClr val="tx1"/>
              </a:solidFill>
            </a:endParaRPr>
          </a:p>
          <a:p>
            <a:pPr algn="ctr"/>
            <a:r>
              <a:rPr lang="fr-FR" sz="8000" dirty="0" smtClean="0">
                <a:solidFill>
                  <a:schemeClr val="tx1"/>
                </a:solidFill>
              </a:rPr>
              <a:t>Faire </a:t>
            </a:r>
            <a:r>
              <a:rPr lang="fr-FR" sz="8000" dirty="0">
                <a:solidFill>
                  <a:schemeClr val="tx1"/>
                </a:solidFill>
              </a:rPr>
              <a:t>face aux</a:t>
            </a:r>
            <a:endParaRPr lang="fr-FR" sz="8000" dirty="0" smtClean="0">
              <a:solidFill>
                <a:schemeClr val="tx1"/>
              </a:solidFill>
            </a:endParaRPr>
          </a:p>
          <a:p>
            <a:pPr algn="ctr"/>
            <a:r>
              <a:rPr lang="fr-FR" sz="8000" dirty="0" smtClean="0">
                <a:solidFill>
                  <a:schemeClr val="tx1"/>
                </a:solidFill>
              </a:rPr>
              <a:t>pollutions intérieures</a:t>
            </a:r>
            <a:endParaRPr lang="fr-FR" sz="8000" dirty="0">
              <a:solidFill>
                <a:schemeClr val="tx1"/>
              </a:solidFill>
            </a:endParaRPr>
          </a:p>
        </p:txBody>
      </p:sp>
      <p:sp>
        <p:nvSpPr>
          <p:cNvPr id="9" name="Espace réservé du contenu 8"/>
          <p:cNvSpPr>
            <a:spLocks noGrp="1"/>
          </p:cNvSpPr>
          <p:nvPr>
            <p:ph sz="quarter" idx="4"/>
          </p:nvPr>
        </p:nvSpPr>
        <p:spPr>
          <a:xfrm>
            <a:off x="4645152" y="2492896"/>
            <a:ext cx="3671264" cy="3317595"/>
          </a:xfrm>
          <a:ln w="28575">
            <a:solidFill>
              <a:schemeClr val="tx1"/>
            </a:solidFill>
          </a:ln>
        </p:spPr>
        <p:txBody>
          <a:bodyPr>
            <a:normAutofit fontScale="85000" lnSpcReduction="20000"/>
          </a:bodyPr>
          <a:lstStyle/>
          <a:p>
            <a:r>
              <a:rPr lang="fr-FR" dirty="0">
                <a:solidFill>
                  <a:schemeClr val="tx1"/>
                </a:solidFill>
              </a:rPr>
              <a:t>Un marché public à la recherche de l’excellence </a:t>
            </a:r>
            <a:r>
              <a:rPr lang="fr-FR" b="1" dirty="0">
                <a:solidFill>
                  <a:srgbClr val="FF0000"/>
                </a:solidFill>
              </a:rPr>
              <a:t>(produits classé A+)</a:t>
            </a:r>
          </a:p>
          <a:p>
            <a:r>
              <a:rPr lang="fr-FR" dirty="0">
                <a:solidFill>
                  <a:schemeClr val="tx1"/>
                </a:solidFill>
              </a:rPr>
              <a:t>Respecter les </a:t>
            </a:r>
            <a:r>
              <a:rPr lang="fr-FR" sz="2000" b="1" dirty="0">
                <a:solidFill>
                  <a:schemeClr val="tx1"/>
                </a:solidFill>
              </a:rPr>
              <a:t>volumétriques réglementaires </a:t>
            </a:r>
            <a:r>
              <a:rPr lang="fr-FR" b="1" dirty="0">
                <a:solidFill>
                  <a:srgbClr val="FF0000"/>
                </a:solidFill>
              </a:rPr>
              <a:t>(25m3/pratiquant/h à minima et 30 à 40m3 pour les salles semi-spécialisées)</a:t>
            </a:r>
          </a:p>
          <a:p>
            <a:r>
              <a:rPr lang="fr-FR" dirty="0">
                <a:solidFill>
                  <a:schemeClr val="tx1"/>
                </a:solidFill>
              </a:rPr>
              <a:t>Bannir les systèmes à air pulsé.</a:t>
            </a:r>
          </a:p>
          <a:p>
            <a:endParaRPr lang="fr-FR" dirty="0">
              <a:solidFill>
                <a:schemeClr val="tx1"/>
              </a:solidFill>
            </a:endParaRPr>
          </a:p>
        </p:txBody>
      </p:sp>
      <p:sp>
        <p:nvSpPr>
          <p:cNvPr id="3" name="Espace réservé du numéro de diapositive 2"/>
          <p:cNvSpPr>
            <a:spLocks noGrp="1"/>
          </p:cNvSpPr>
          <p:nvPr>
            <p:ph type="sldNum" sz="quarter" idx="12"/>
          </p:nvPr>
        </p:nvSpPr>
        <p:spPr/>
        <p:txBody>
          <a:bodyPr/>
          <a:lstStyle/>
          <a:p>
            <a:fld id="{788013D7-758C-4095-994A-4225518F5E1D}" type="slidenum">
              <a:rPr lang="fr-FR" smtClean="0"/>
              <a:t>15</a:t>
            </a:fld>
            <a:endParaRPr lang="fr-FR" dirty="0"/>
          </a:p>
        </p:txBody>
      </p:sp>
      <p:sp>
        <p:nvSpPr>
          <p:cNvPr id="5" name="Espace réservé du texte 5"/>
          <p:cNvSpPr txBox="1">
            <a:spLocks/>
          </p:cNvSpPr>
          <p:nvPr/>
        </p:nvSpPr>
        <p:spPr>
          <a:xfrm>
            <a:off x="661255" y="1628800"/>
            <a:ext cx="3744416" cy="720080"/>
          </a:xfrm>
          <a:prstGeom prst="rect">
            <a:avLst/>
          </a:prstGeom>
          <a:ln w="38100">
            <a:solidFill>
              <a:srgbClr val="E2A908"/>
            </a:solidFill>
          </a:ln>
        </p:spPr>
        <p:txBody>
          <a:bodyPr>
            <a:normAutofit fontScale="2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fr-FR" sz="8000" b="1" dirty="0">
                <a:solidFill>
                  <a:schemeClr val="tx1"/>
                </a:solidFill>
              </a:rPr>
              <a:t>Faire face aux</a:t>
            </a:r>
          </a:p>
          <a:p>
            <a:pPr marL="68580" indent="0" algn="ctr">
              <a:buNone/>
            </a:pPr>
            <a:r>
              <a:rPr lang="fr-FR" sz="8000" b="1" dirty="0">
                <a:solidFill>
                  <a:schemeClr val="tx1"/>
                </a:solidFill>
              </a:rPr>
              <a:t> pollutions extérieures</a:t>
            </a:r>
          </a:p>
          <a:p>
            <a:pPr algn="ctr"/>
            <a:endParaRPr lang="fr-FR" sz="8000" dirty="0" smtClean="0"/>
          </a:p>
          <a:p>
            <a:pPr algn="ctr"/>
            <a:endParaRPr lang="fr-FR" sz="8000" dirty="0" smtClean="0"/>
          </a:p>
          <a:p>
            <a:pPr algn="ctr"/>
            <a:endParaRPr lang="fr-FR" sz="8000" dirty="0" smtClean="0"/>
          </a:p>
          <a:p>
            <a:pPr algn="ctr"/>
            <a:endParaRPr lang="fr-FR" sz="8000" dirty="0" smtClean="0"/>
          </a:p>
          <a:p>
            <a:pPr lvl="2" algn="ctr"/>
            <a:endParaRPr lang="fr-FR" sz="7600" dirty="0" smtClean="0"/>
          </a:p>
          <a:p>
            <a:pPr algn="ctr"/>
            <a:endParaRPr lang="fr-FR" sz="8000" dirty="0" smtClean="0"/>
          </a:p>
          <a:p>
            <a:pPr marL="68580" indent="0" algn="ctr">
              <a:buNone/>
            </a:pPr>
            <a:endParaRPr lang="fr-FR" sz="8000" dirty="0" smtClean="0"/>
          </a:p>
          <a:p>
            <a:endParaRPr lang="fr-FR" sz="3200" dirty="0"/>
          </a:p>
        </p:txBody>
      </p:sp>
      <p:sp>
        <p:nvSpPr>
          <p:cNvPr id="10" name="Espace réservé du contenu 2"/>
          <p:cNvSpPr txBox="1">
            <a:spLocks/>
          </p:cNvSpPr>
          <p:nvPr/>
        </p:nvSpPr>
        <p:spPr>
          <a:xfrm>
            <a:off x="661255" y="2492896"/>
            <a:ext cx="3744416" cy="3312368"/>
          </a:xfrm>
          <a:prstGeom prst="rect">
            <a:avLst/>
          </a:prstGeom>
          <a:ln w="28575">
            <a:solidFill>
              <a:schemeClr val="tx1"/>
            </a:solidFill>
          </a:ln>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r>
              <a:rPr lang="fr-FR" dirty="0">
                <a:solidFill>
                  <a:schemeClr val="tx1"/>
                </a:solidFill>
              </a:rPr>
              <a:t>Choisir </a:t>
            </a:r>
            <a:r>
              <a:rPr lang="fr-FR" dirty="0" smtClean="0">
                <a:solidFill>
                  <a:schemeClr val="tx1"/>
                </a:solidFill>
              </a:rPr>
              <a:t>un </a:t>
            </a:r>
            <a:r>
              <a:rPr lang="fr-FR" b="1" dirty="0">
                <a:solidFill>
                  <a:schemeClr val="tx1"/>
                </a:solidFill>
              </a:rPr>
              <a:t>emplacement peu exposé.</a:t>
            </a:r>
          </a:p>
          <a:p>
            <a:r>
              <a:rPr lang="fr-FR" dirty="0">
                <a:solidFill>
                  <a:schemeClr val="tx1"/>
                </a:solidFill>
              </a:rPr>
              <a:t>Si le bâtiment est dans une zone à risques, prévoir la </a:t>
            </a:r>
            <a:r>
              <a:rPr lang="fr-FR" b="1" dirty="0">
                <a:solidFill>
                  <a:schemeClr val="tx1"/>
                </a:solidFill>
              </a:rPr>
              <a:t>possibilité d’un confinement</a:t>
            </a:r>
            <a:r>
              <a:rPr lang="fr-FR" dirty="0">
                <a:solidFill>
                  <a:schemeClr val="tx1"/>
                </a:solidFill>
              </a:rPr>
              <a:t>. </a:t>
            </a:r>
          </a:p>
          <a:p>
            <a:r>
              <a:rPr lang="fr-FR" dirty="0">
                <a:solidFill>
                  <a:schemeClr val="tx1"/>
                </a:solidFill>
              </a:rPr>
              <a:t>Etre vigilant sur les </a:t>
            </a:r>
            <a:r>
              <a:rPr lang="fr-FR" b="1" dirty="0">
                <a:solidFill>
                  <a:schemeClr val="tx1"/>
                </a:solidFill>
              </a:rPr>
              <a:t>localisations des prises d’air </a:t>
            </a:r>
            <a:r>
              <a:rPr lang="fr-FR" dirty="0">
                <a:solidFill>
                  <a:schemeClr val="tx1"/>
                </a:solidFill>
              </a:rPr>
              <a:t>afin d’en assurer une bonne circulation. (disperser les polluants)</a:t>
            </a:r>
          </a:p>
          <a:p>
            <a:r>
              <a:rPr lang="fr-FR" b="1" dirty="0">
                <a:solidFill>
                  <a:schemeClr val="tx1"/>
                </a:solidFill>
              </a:rPr>
              <a:t>Traiter l’air si nécessaire</a:t>
            </a:r>
          </a:p>
          <a:p>
            <a:endParaRPr lang="fr-FR" b="1" dirty="0" smtClean="0"/>
          </a:p>
        </p:txBody>
      </p:sp>
    </p:spTree>
    <p:extLst>
      <p:ext uri="{BB962C8B-B14F-4D97-AF65-F5344CB8AC3E}">
        <p14:creationId xmlns:p14="http://schemas.microsoft.com/office/powerpoint/2010/main" val="145471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16</a:t>
            </a:fld>
            <a:endParaRPr lang="fr-FR" dirty="0"/>
          </a:p>
        </p:txBody>
      </p:sp>
      <p:sp>
        <p:nvSpPr>
          <p:cNvPr id="3" name="Espace réservé du contenu 2"/>
          <p:cNvSpPr>
            <a:spLocks noGrp="1"/>
          </p:cNvSpPr>
          <p:nvPr>
            <p:ph idx="1"/>
          </p:nvPr>
        </p:nvSpPr>
        <p:spPr/>
        <p:txBody>
          <a:bodyPr>
            <a:normAutofit fontScale="92500"/>
          </a:bodyPr>
          <a:lstStyle/>
          <a:p>
            <a:pPr>
              <a:buFont typeface="Wingdings" panose="05000000000000000000" pitchFamily="2" charset="2"/>
              <a:buChar char="§"/>
            </a:pPr>
            <a:r>
              <a:rPr lang="fr-FR" b="1" dirty="0">
                <a:solidFill>
                  <a:schemeClr val="tx1"/>
                </a:solidFill>
              </a:rPr>
              <a:t>~265 000 équipements sportifs </a:t>
            </a:r>
            <a:r>
              <a:rPr lang="fr-FR" dirty="0">
                <a:solidFill>
                  <a:schemeClr val="tx1"/>
                </a:solidFill>
              </a:rPr>
              <a:t>en France dont beaucoup vont devoir être rénovés pour cause de vieillissement.</a:t>
            </a:r>
          </a:p>
          <a:p>
            <a:pPr>
              <a:buFont typeface="Wingdings" panose="05000000000000000000" pitchFamily="2" charset="2"/>
              <a:buChar char="§"/>
            </a:pPr>
            <a:r>
              <a:rPr lang="fr-FR" dirty="0">
                <a:solidFill>
                  <a:schemeClr val="tx1"/>
                </a:solidFill>
              </a:rPr>
              <a:t>Seulement </a:t>
            </a:r>
            <a:r>
              <a:rPr lang="fr-FR" b="1" dirty="0">
                <a:solidFill>
                  <a:schemeClr val="tx1"/>
                </a:solidFill>
              </a:rPr>
              <a:t>30 d’entre eux sont à ce jour labélisés NF HQE</a:t>
            </a:r>
            <a:r>
              <a:rPr lang="fr-FR" dirty="0">
                <a:solidFill>
                  <a:schemeClr val="tx1"/>
                </a:solidFill>
              </a:rPr>
              <a:t> (coût énergétique neutre)</a:t>
            </a:r>
          </a:p>
          <a:p>
            <a:endParaRPr lang="fr-FR" dirty="0"/>
          </a:p>
        </p:txBody>
      </p:sp>
      <p:sp>
        <p:nvSpPr>
          <p:cNvPr id="6" name="Titre 5"/>
          <p:cNvSpPr>
            <a:spLocks noGrp="1" noChangeArrowheads="1"/>
          </p:cNvSpPr>
          <p:nvPr>
            <p:ph type="title"/>
          </p:nvPr>
        </p:nvSpPr>
        <p:spPr bwMode="auto">
          <a:xfrm>
            <a:off x="4763942" y="836712"/>
            <a:ext cx="3304572" cy="302433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algn="ctr"/>
            <a:r>
              <a:rPr lang="fr-FR" sz="2000" b="1" dirty="0" smtClean="0"/>
              <a:t>D: Pôle </a:t>
            </a:r>
            <a:r>
              <a:rPr lang="fr-FR" sz="2000" b="1" dirty="0"/>
              <a:t>développement durable</a:t>
            </a:r>
          </a:p>
        </p:txBody>
      </p:sp>
      <p:pic>
        <p:nvPicPr>
          <p:cNvPr id="7" name="Picture 1" descr="http://www.snepfsu.net/equipe/images/morla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3861048"/>
            <a:ext cx="3400425"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25255" y="5156448"/>
            <a:ext cx="1925960" cy="923330"/>
          </a:xfrm>
          <a:prstGeom prst="rect">
            <a:avLst/>
          </a:prstGeom>
        </p:spPr>
        <p:txBody>
          <a:bodyPr wrap="square">
            <a:spAutoFit/>
          </a:bodyPr>
          <a:lstStyle/>
          <a:p>
            <a:pPr lvl="0" algn="ctr"/>
            <a:r>
              <a:rPr lang="fr-FR" dirty="0">
                <a:solidFill>
                  <a:srgbClr val="444444"/>
                </a:solidFill>
                <a:latin typeface="phenomena-bold-webfont"/>
              </a:rPr>
              <a:t>Complexe sportif KERVEGUEN ville de Morlaix</a:t>
            </a:r>
          </a:p>
        </p:txBody>
      </p:sp>
    </p:spTree>
    <p:extLst>
      <p:ext uri="{BB962C8B-B14F-4D97-AF65-F5344CB8AC3E}">
        <p14:creationId xmlns:p14="http://schemas.microsoft.com/office/powerpoint/2010/main" val="132266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17</a:t>
            </a:fld>
            <a:endParaRPr lang="fr-FR" dirty="0"/>
          </a:p>
        </p:txBody>
      </p:sp>
      <p:sp>
        <p:nvSpPr>
          <p:cNvPr id="7" name="Espace réservé du contenu 6"/>
          <p:cNvSpPr>
            <a:spLocks noGrp="1"/>
          </p:cNvSpPr>
          <p:nvPr>
            <p:ph idx="1"/>
          </p:nvPr>
        </p:nvSpPr>
        <p:spPr>
          <a:xfrm>
            <a:off x="107504" y="260648"/>
            <a:ext cx="4392488" cy="6079744"/>
          </a:xfrm>
          <a:solidFill>
            <a:schemeClr val="bg1"/>
          </a:solidFill>
        </p:spPr>
        <p:txBody>
          <a:bodyPr>
            <a:normAutofit/>
          </a:bodyPr>
          <a:lstStyle/>
          <a:p>
            <a:pPr marL="68580" indent="0">
              <a:buNone/>
            </a:pPr>
            <a:endParaRPr lang="fr-FR" sz="1600" dirty="0"/>
          </a:p>
          <a:p>
            <a:endParaRPr lang="fr-FR" dirty="0"/>
          </a:p>
        </p:txBody>
      </p:sp>
      <p:sp>
        <p:nvSpPr>
          <p:cNvPr id="9" name="Titre 5"/>
          <p:cNvSpPr>
            <a:spLocks noGrp="1" noChangeArrowheads="1"/>
          </p:cNvSpPr>
          <p:nvPr>
            <p:ph type="title"/>
          </p:nvPr>
        </p:nvSpPr>
        <p:spPr bwMode="auto">
          <a:xfrm>
            <a:off x="4739833" y="980728"/>
            <a:ext cx="3304572" cy="313985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algn="ctr"/>
            <a:r>
              <a:rPr lang="fr-FR" sz="2000" b="1" dirty="0"/>
              <a:t>Pôle développement durable</a:t>
            </a:r>
          </a:p>
        </p:txBody>
      </p:sp>
      <p:sp>
        <p:nvSpPr>
          <p:cNvPr id="11" name="Espace réservé du texte 4"/>
          <p:cNvSpPr>
            <a:spLocks noGrp="1"/>
          </p:cNvSpPr>
          <p:nvPr>
            <p:ph type="body" sz="half" idx="2"/>
          </p:nvPr>
        </p:nvSpPr>
        <p:spPr>
          <a:xfrm>
            <a:off x="4716016" y="4365104"/>
            <a:ext cx="3298784" cy="1517904"/>
          </a:xfrm>
        </p:spPr>
        <p:txBody>
          <a:bodyPr>
            <a:normAutofit fontScale="92500" lnSpcReduction="10000"/>
          </a:bodyPr>
          <a:lstStyle/>
          <a:p>
            <a:pPr algn="ctr"/>
            <a:r>
              <a:rPr lang="fr-FR" sz="2600" b="1" dirty="0"/>
              <a:t>Entre l’EPS, le sport scolaire et sport associatif…Des intérêts communs </a:t>
            </a:r>
          </a:p>
          <a:p>
            <a:pPr algn="ctr"/>
            <a:endParaRPr lang="fr-FR" sz="2400" b="1" dirty="0"/>
          </a:p>
        </p:txBody>
      </p:sp>
      <p:sp>
        <p:nvSpPr>
          <p:cNvPr id="6" name="Titre 3"/>
          <p:cNvSpPr txBox="1">
            <a:spLocks/>
          </p:cNvSpPr>
          <p:nvPr/>
        </p:nvSpPr>
        <p:spPr>
          <a:xfrm>
            <a:off x="179512" y="260648"/>
            <a:ext cx="4248472" cy="73183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92500" lnSpcReduction="20000"/>
          </a:bodyPr>
          <a:lstStyle>
            <a:lvl1pPr algn="l" defTabSz="914400" rtl="0" eaLnBrk="1" latinLnBrk="0" hangingPunct="1">
              <a:spcBef>
                <a:spcPct val="0"/>
              </a:spcBef>
              <a:buNone/>
              <a:defRPr sz="2800" b="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fr-FR" b="1" smtClean="0"/>
              <a:t>Coût d’une construction durable</a:t>
            </a:r>
            <a:endParaRPr lang="fr-FR" b="1" dirty="0"/>
          </a:p>
        </p:txBody>
      </p:sp>
      <p:sp>
        <p:nvSpPr>
          <p:cNvPr id="8" name="Espace réservé du contenu 2"/>
          <p:cNvSpPr txBox="1">
            <a:spLocks/>
          </p:cNvSpPr>
          <p:nvPr/>
        </p:nvSpPr>
        <p:spPr>
          <a:xfrm>
            <a:off x="179512" y="1124744"/>
            <a:ext cx="4248472" cy="5150734"/>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9pPr>
          </a:lstStyle>
          <a:p>
            <a:r>
              <a:rPr lang="fr-FR" b="1" dirty="0" smtClean="0">
                <a:solidFill>
                  <a:schemeClr val="tx1"/>
                </a:solidFill>
              </a:rPr>
              <a:t>un surinvestissement assez limité à la construction (de 4 à 10%)</a:t>
            </a:r>
            <a:r>
              <a:rPr lang="fr-FR" dirty="0" smtClean="0">
                <a:solidFill>
                  <a:schemeClr val="tx1"/>
                </a:solidFill>
              </a:rPr>
              <a:t> qui est largement compensé par des économies et gains de productivité à l’exploitation. </a:t>
            </a:r>
            <a:r>
              <a:rPr lang="fr-FR" b="1" dirty="0" smtClean="0">
                <a:solidFill>
                  <a:schemeClr val="tx1"/>
                </a:solidFill>
              </a:rPr>
              <a:t>On estime ainsi que la valeur actuelle des gains cumulés sur 20 ans est plus de 10 fois supérieure au surinvestissement initial, soit un gain net annuel de 21,5 euros/m².</a:t>
            </a:r>
            <a:endParaRPr lang="fr-FR" b="1" dirty="0">
              <a:solidFill>
                <a:schemeClr val="tx1"/>
              </a:solidFill>
            </a:endParaRPr>
          </a:p>
        </p:txBody>
      </p:sp>
    </p:spTree>
    <p:extLst>
      <p:ext uri="{BB962C8B-B14F-4D97-AF65-F5344CB8AC3E}">
        <p14:creationId xmlns:p14="http://schemas.microsoft.com/office/powerpoint/2010/main" val="1545701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18</a:t>
            </a:fld>
            <a:endParaRPr lang="fr-FR" dirty="0"/>
          </a:p>
        </p:txBody>
      </p:sp>
      <p:sp>
        <p:nvSpPr>
          <p:cNvPr id="6" name="Titre 3"/>
          <p:cNvSpPr txBox="1">
            <a:spLocks/>
          </p:cNvSpPr>
          <p:nvPr/>
        </p:nvSpPr>
        <p:spPr>
          <a:xfrm>
            <a:off x="251520" y="260648"/>
            <a:ext cx="6120680" cy="1224136"/>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75000" lnSpcReduction="20000"/>
          </a:bodyPr>
          <a:lstStyle>
            <a:lvl1pPr algn="l" defTabSz="914400" rtl="0" eaLnBrk="1" latinLnBrk="0" hangingPunct="1">
              <a:spcBef>
                <a:spcPct val="0"/>
              </a:spcBef>
              <a:buNone/>
              <a:defRPr sz="4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fr-FR" b="1" dirty="0" smtClean="0"/>
              <a:t/>
            </a:r>
            <a:br>
              <a:rPr lang="fr-FR" b="1" dirty="0" smtClean="0"/>
            </a:br>
            <a:r>
              <a:rPr lang="fr-FR" sz="3600" b="1" dirty="0" smtClean="0"/>
              <a:t>Retour sur investissement</a:t>
            </a:r>
            <a:r>
              <a:rPr lang="fr-FR" b="1" dirty="0" smtClean="0"/>
              <a:t/>
            </a:r>
            <a:br>
              <a:rPr lang="fr-FR" b="1" dirty="0" smtClean="0"/>
            </a:br>
            <a:r>
              <a:rPr lang="fr-FR" b="1" dirty="0" smtClean="0"/>
              <a:t>en 6ans </a:t>
            </a:r>
            <a:endParaRPr lang="fr-FR" b="1" dirty="0"/>
          </a:p>
        </p:txBody>
      </p:sp>
      <p:pic>
        <p:nvPicPr>
          <p:cNvPr id="7" name="Picture 2" descr="C:\Users\SNEPSNEP\Pictures\2019-10-08 retour sur investissement\retour sur investissement 0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536" y="1772816"/>
            <a:ext cx="6145899" cy="4752528"/>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695672" y="739145"/>
            <a:ext cx="1944216" cy="5786199"/>
          </a:xfrm>
          <a:prstGeom prst="rect">
            <a:avLst/>
          </a:prstGeom>
          <a:noFill/>
          <a:ln w="38100">
            <a:solidFill>
              <a:srgbClr val="FFC000"/>
            </a:solidFill>
          </a:ln>
        </p:spPr>
        <p:txBody>
          <a:bodyPr wrap="square" rtlCol="0">
            <a:spAutoFit/>
          </a:bodyPr>
          <a:lstStyle/>
          <a:p>
            <a:r>
              <a:rPr lang="fr-FR" sz="1400" b="1" dirty="0" smtClean="0"/>
              <a:t>Le schéma ci-contre </a:t>
            </a:r>
            <a:r>
              <a:rPr lang="fr-FR" sz="1400" dirty="0" smtClean="0"/>
              <a:t>compare les coûts de maintenance et entretien d’un bâtiment construit en 2010 d’une valeur de 100 000€ </a:t>
            </a:r>
            <a:r>
              <a:rPr lang="fr-FR" sz="1400" b="1" dirty="0" smtClean="0">
                <a:solidFill>
                  <a:schemeClr val="accent6"/>
                </a:solidFill>
              </a:rPr>
              <a:t>aux normes énergétiques minimales </a:t>
            </a:r>
            <a:r>
              <a:rPr lang="fr-FR" sz="1400" dirty="0" smtClean="0"/>
              <a:t>avec ceux d’un bâtiment passif aux </a:t>
            </a:r>
            <a:r>
              <a:rPr lang="fr-FR" sz="1400" b="1" dirty="0" smtClean="0">
                <a:solidFill>
                  <a:srgbClr val="00B050"/>
                </a:solidFill>
              </a:rPr>
              <a:t>plus hautes normes énergétiques. </a:t>
            </a:r>
            <a:r>
              <a:rPr lang="fr-FR" sz="1400" dirty="0" smtClean="0"/>
              <a:t>Si initialement  le montant du bâtiment vert est 10% supérieur, on note </a:t>
            </a:r>
            <a:r>
              <a:rPr lang="fr-FR" sz="1400" b="1" dirty="0" smtClean="0"/>
              <a:t>que les courbes se croisent au bout de 6ans donc amorti. </a:t>
            </a:r>
            <a:r>
              <a:rPr lang="fr-FR" sz="1200" dirty="0" smtClean="0"/>
              <a:t>Au bout de 20 ans, les coûts maintenance/entretien sont inférieurs de 25000€ </a:t>
            </a:r>
            <a:endParaRPr lang="fr-FR" sz="1200" dirty="0"/>
          </a:p>
        </p:txBody>
      </p:sp>
    </p:spTree>
    <p:extLst>
      <p:ext uri="{BB962C8B-B14F-4D97-AF65-F5344CB8AC3E}">
        <p14:creationId xmlns:p14="http://schemas.microsoft.com/office/powerpoint/2010/main" val="136785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dirty="0" smtClean="0"/>
              <a:t>46</a:t>
            </a:r>
            <a:endParaRPr lang="fr-FR" dirty="0"/>
          </a:p>
        </p:txBody>
      </p:sp>
      <p:sp>
        <p:nvSpPr>
          <p:cNvPr id="6" name="Titre 4"/>
          <p:cNvSpPr>
            <a:spLocks noGrp="1"/>
          </p:cNvSpPr>
          <p:nvPr>
            <p:ph type="title"/>
          </p:nvPr>
        </p:nvSpPr>
        <p:spPr>
          <a:xfrm>
            <a:off x="4644008" y="1628800"/>
            <a:ext cx="3304572" cy="1463153"/>
          </a:xfrm>
        </p:spPr>
        <p:style>
          <a:lnRef idx="1">
            <a:schemeClr val="accent2"/>
          </a:lnRef>
          <a:fillRef idx="2">
            <a:schemeClr val="accent2"/>
          </a:fillRef>
          <a:effectRef idx="1">
            <a:schemeClr val="accent2"/>
          </a:effectRef>
          <a:fontRef idx="minor">
            <a:schemeClr val="dk1"/>
          </a:fontRef>
        </p:style>
        <p:txBody>
          <a:bodyPr/>
          <a:lstStyle/>
          <a:p>
            <a:r>
              <a:rPr lang="fr-FR" b="1" dirty="0"/>
              <a:t>Les coûts </a:t>
            </a:r>
            <a:r>
              <a:rPr lang="fr-FR" b="1" dirty="0" smtClean="0"/>
              <a:t>différés</a:t>
            </a:r>
            <a:br>
              <a:rPr lang="fr-FR" b="1" dirty="0" smtClean="0"/>
            </a:br>
            <a:endParaRPr lang="fr-FR" b="1" dirty="0"/>
          </a:p>
        </p:txBody>
      </p:sp>
      <p:sp>
        <p:nvSpPr>
          <p:cNvPr id="7" name="Espace réservé du texte 6"/>
          <p:cNvSpPr txBox="1">
            <a:spLocks noGrp="1"/>
          </p:cNvSpPr>
          <p:nvPr>
            <p:ph type="body" sz="half" idx="2"/>
          </p:nvPr>
        </p:nvSpPr>
        <p:spPr>
          <a:xfrm>
            <a:off x="4716016" y="3356992"/>
            <a:ext cx="3298784" cy="2246769"/>
          </a:xfrm>
          <a:prstGeom prst="rect">
            <a:avLst/>
          </a:prstGeom>
          <a:noFill/>
        </p:spPr>
        <p:txBody>
          <a:bodyPr wrap="square" rtlCol="0">
            <a:spAutoFit/>
          </a:bodyPr>
          <a:lstStyle/>
          <a:p>
            <a:r>
              <a:rPr lang="fr-FR" sz="2000" dirty="0"/>
              <a:t>Les coûts différés sont l’ensemble des coûts auxquels doivent faire face le propriétaire ainsi que les utilisateurs </a:t>
            </a:r>
            <a:r>
              <a:rPr lang="fr-FR" sz="2000" b="1" dirty="0"/>
              <a:t>pendant la durée de vie de </a:t>
            </a:r>
            <a:r>
              <a:rPr lang="fr-FR" sz="2000" b="1" dirty="0" smtClean="0"/>
              <a:t>l’ouvrage.</a:t>
            </a:r>
            <a:endParaRPr lang="fr-FR" sz="2000" b="1" dirty="0"/>
          </a:p>
        </p:txBody>
      </p:sp>
      <p:sp>
        <p:nvSpPr>
          <p:cNvPr id="8" name="Espace réservé du contenu 7"/>
          <p:cNvSpPr txBox="1">
            <a:spLocks noGrp="1"/>
          </p:cNvSpPr>
          <p:nvPr>
            <p:ph idx="1"/>
          </p:nvPr>
        </p:nvSpPr>
        <p:spPr>
          <a:xfrm>
            <a:off x="323528" y="404664"/>
            <a:ext cx="4176464" cy="6124754"/>
          </a:xfrm>
          <a:prstGeom prst="rect">
            <a:avLst/>
          </a:prstGeom>
          <a:solidFill>
            <a:schemeClr val="bg1"/>
          </a:solidFill>
        </p:spPr>
        <p:txBody>
          <a:bodyPr wrap="square" rtlCol="0">
            <a:spAutoFit/>
          </a:bodyPr>
          <a:lstStyle/>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rgbClr val="00B050"/>
              </a:solidFill>
            </a:endParaRPr>
          </a:p>
          <a:p>
            <a:endParaRPr lang="fr-FR" sz="1400" b="1" dirty="0">
              <a:solidFill>
                <a:srgbClr val="00B050"/>
              </a:solidFill>
            </a:endParaRPr>
          </a:p>
          <a:p>
            <a:endParaRPr lang="fr-FR" sz="1400" b="1" dirty="0" smtClean="0">
              <a:solidFill>
                <a:schemeClr val="accent1">
                  <a:lumMod val="75000"/>
                </a:schemeClr>
              </a:solidFill>
            </a:endParaRPr>
          </a:p>
          <a:p>
            <a:endParaRPr lang="fr-FR" sz="1400" b="1" dirty="0">
              <a:solidFill>
                <a:schemeClr val="accent1">
                  <a:lumMod val="75000"/>
                </a:schemeClr>
              </a:solidFill>
            </a:endParaRPr>
          </a:p>
          <a:p>
            <a:endParaRPr lang="fr-FR" sz="1400" b="1" dirty="0" smtClean="0">
              <a:solidFill>
                <a:schemeClr val="accent1">
                  <a:lumMod val="75000"/>
                </a:schemeClr>
              </a:solidFill>
            </a:endParaRPr>
          </a:p>
          <a:p>
            <a:pPr marL="68580" indent="0">
              <a:buNone/>
            </a:pPr>
            <a:r>
              <a:rPr lang="fr-FR" sz="1400" b="1" dirty="0" smtClean="0">
                <a:solidFill>
                  <a:schemeClr val="accent1">
                    <a:lumMod val="75000"/>
                  </a:schemeClr>
                </a:solidFill>
              </a:rPr>
              <a:t>En </a:t>
            </a:r>
            <a:r>
              <a:rPr lang="fr-FR" sz="1400" b="1" dirty="0">
                <a:solidFill>
                  <a:schemeClr val="accent1">
                    <a:lumMod val="75000"/>
                  </a:schemeClr>
                </a:solidFill>
              </a:rPr>
              <a:t>gris ; Coûts de maintenance, d’exploitation, liés à des modifications fonctionnelles et coût de pilotage représentent 75</a:t>
            </a:r>
            <a:r>
              <a:rPr lang="fr-FR" sz="1400" b="1" dirty="0" smtClean="0">
                <a:solidFill>
                  <a:schemeClr val="accent1">
                    <a:lumMod val="75000"/>
                  </a:schemeClr>
                </a:solidFill>
              </a:rPr>
              <a:t>%.</a:t>
            </a:r>
            <a:endParaRPr lang="fr-FR" sz="1400" b="1" dirty="0" smtClean="0">
              <a:solidFill>
                <a:srgbClr val="00B050"/>
              </a:solidFill>
            </a:endParaRPr>
          </a:p>
        </p:txBody>
      </p:sp>
      <p:sp>
        <p:nvSpPr>
          <p:cNvPr id="9" name="ZoneTexte 8"/>
          <p:cNvSpPr txBox="1"/>
          <p:nvPr/>
        </p:nvSpPr>
        <p:spPr>
          <a:xfrm>
            <a:off x="470708" y="620688"/>
            <a:ext cx="1548680" cy="1169551"/>
          </a:xfrm>
          <a:prstGeom prst="rect">
            <a:avLst/>
          </a:prstGeom>
          <a:solidFill>
            <a:schemeClr val="bg1"/>
          </a:solidFill>
        </p:spPr>
        <p:txBody>
          <a:bodyPr wrap="square" rtlCol="0">
            <a:spAutoFit/>
          </a:bodyPr>
          <a:lstStyle/>
          <a:p>
            <a:r>
              <a:rPr lang="fr-FR" sz="1400" b="1" dirty="0" smtClean="0">
                <a:solidFill>
                  <a:srgbClr val="E2A908"/>
                </a:solidFill>
              </a:rPr>
              <a:t>En orange, le coût de la construction </a:t>
            </a:r>
            <a:r>
              <a:rPr lang="fr-FR" sz="1400" b="1" dirty="0">
                <a:solidFill>
                  <a:srgbClr val="E2A908"/>
                </a:solidFill>
              </a:rPr>
              <a:t>ne représente que 20%</a:t>
            </a:r>
          </a:p>
        </p:txBody>
      </p:sp>
      <p:graphicFrame>
        <p:nvGraphicFramePr>
          <p:cNvPr id="12" name="Graphique 11"/>
          <p:cNvGraphicFramePr/>
          <p:nvPr>
            <p:extLst>
              <p:ext uri="{D42A27DB-BD31-4B8C-83A1-F6EECF244321}">
                <p14:modId xmlns:p14="http://schemas.microsoft.com/office/powerpoint/2010/main" val="3444007288"/>
              </p:ext>
            </p:extLst>
          </p:nvPr>
        </p:nvGraphicFramePr>
        <p:xfrm>
          <a:off x="-540568" y="1621306"/>
          <a:ext cx="5328592" cy="3679902"/>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1"/>
          <p:cNvSpPr txBox="1"/>
          <p:nvPr/>
        </p:nvSpPr>
        <p:spPr>
          <a:xfrm>
            <a:off x="2604300" y="620688"/>
            <a:ext cx="1733673" cy="9361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accent3"/>
                </a:solidFill>
              </a:rPr>
              <a:t>En bleu l’étude et l’assistance  représentent  5%</a:t>
            </a:r>
            <a:endParaRPr lang="fr-FR" sz="1400" b="1" dirty="0">
              <a:solidFill>
                <a:schemeClr val="accent3"/>
              </a:solidFill>
            </a:endParaRPr>
          </a:p>
        </p:txBody>
      </p:sp>
    </p:spTree>
    <p:extLst>
      <p:ext uri="{BB962C8B-B14F-4D97-AF65-F5344CB8AC3E}">
        <p14:creationId xmlns:p14="http://schemas.microsoft.com/office/powerpoint/2010/main" val="140475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88013D7-758C-4095-994A-4225518F5E1D}" type="slidenum">
              <a:rPr lang="fr-FR" smtClean="0"/>
              <a:t>2</a:t>
            </a:fld>
            <a:endParaRPr lang="fr-FR" dirty="0"/>
          </a:p>
        </p:txBody>
      </p:sp>
      <p:sp>
        <p:nvSpPr>
          <p:cNvPr id="5" name="Ellipse 4"/>
          <p:cNvSpPr/>
          <p:nvPr/>
        </p:nvSpPr>
        <p:spPr>
          <a:xfrm>
            <a:off x="556561" y="404664"/>
            <a:ext cx="3338443" cy="316835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fr-FR" sz="800" dirty="0"/>
          </a:p>
          <a:p>
            <a:r>
              <a:rPr lang="fr-FR" sz="1400" b="1" dirty="0" smtClean="0">
                <a:solidFill>
                  <a:schemeClr val="tx1"/>
                </a:solidFill>
              </a:rPr>
              <a:t>… </a:t>
            </a:r>
            <a:r>
              <a:rPr lang="fr-FR" sz="1400" b="1" dirty="0">
                <a:solidFill>
                  <a:schemeClr val="tx1"/>
                </a:solidFill>
              </a:rPr>
              <a:t>sans </a:t>
            </a:r>
            <a:r>
              <a:rPr lang="fr-FR" sz="1400" b="1" dirty="0" smtClean="0">
                <a:solidFill>
                  <a:schemeClr val="tx1"/>
                </a:solidFill>
              </a:rPr>
              <a:t>programmes </a:t>
            </a:r>
            <a:r>
              <a:rPr lang="fr-FR" sz="1400" b="1" dirty="0">
                <a:solidFill>
                  <a:schemeClr val="tx1"/>
                </a:solidFill>
              </a:rPr>
              <a:t>d’EPS culturellement </a:t>
            </a:r>
            <a:r>
              <a:rPr lang="fr-FR" sz="1400" b="1" dirty="0" smtClean="0">
                <a:solidFill>
                  <a:schemeClr val="tx1"/>
                </a:solidFill>
              </a:rPr>
              <a:t>définis et stabilisés. </a:t>
            </a:r>
            <a:endParaRPr lang="fr-FR" sz="1400" dirty="0">
              <a:solidFill>
                <a:schemeClr val="tx1"/>
              </a:solidFill>
            </a:endParaRPr>
          </a:p>
          <a:p>
            <a:r>
              <a:rPr lang="fr-FR" sz="1200" dirty="0">
                <a:solidFill>
                  <a:schemeClr val="tx1"/>
                </a:solidFill>
              </a:rPr>
              <a:t>Les programmes de 2008 que nous trouvions insuffisants avaient le mérite de s’appuyer sur les 8 groupements d’activités .</a:t>
            </a:r>
          </a:p>
        </p:txBody>
      </p:sp>
      <p:sp>
        <p:nvSpPr>
          <p:cNvPr id="6" name="Ellipse 5"/>
          <p:cNvSpPr/>
          <p:nvPr/>
        </p:nvSpPr>
        <p:spPr>
          <a:xfrm>
            <a:off x="2419733" y="3121891"/>
            <a:ext cx="3382545" cy="328661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fr-FR" dirty="0"/>
          </a:p>
          <a:p>
            <a:r>
              <a:rPr lang="fr-FR" sz="1400" b="1" dirty="0" smtClean="0">
                <a:solidFill>
                  <a:schemeClr val="tx1"/>
                </a:solidFill>
              </a:rPr>
              <a:t>…sans </a:t>
            </a:r>
            <a:r>
              <a:rPr lang="fr-FR" sz="1400" b="1" dirty="0">
                <a:solidFill>
                  <a:schemeClr val="tx1"/>
                </a:solidFill>
              </a:rPr>
              <a:t>mise en avant dans l’établissement du dynamisme de l’association sportive </a:t>
            </a:r>
            <a:r>
              <a:rPr lang="fr-FR" sz="1400" dirty="0">
                <a:solidFill>
                  <a:schemeClr val="tx1"/>
                </a:solidFill>
              </a:rPr>
              <a:t>en s’appuyant sur le décret sur le sport scolaire obtenu de haute lutte par le SNEP en mai 2014</a:t>
            </a:r>
            <a:r>
              <a:rPr lang="fr-FR" sz="1400" b="1" dirty="0">
                <a:solidFill>
                  <a:schemeClr val="tx1"/>
                </a:solidFill>
              </a:rPr>
              <a:t>. </a:t>
            </a:r>
            <a:endParaRPr lang="fr-FR" sz="1400" dirty="0">
              <a:solidFill>
                <a:schemeClr val="tx1"/>
              </a:solidFill>
            </a:endParaRPr>
          </a:p>
        </p:txBody>
      </p:sp>
      <p:sp>
        <p:nvSpPr>
          <p:cNvPr id="7" name="Ellipse 6"/>
          <p:cNvSpPr/>
          <p:nvPr/>
        </p:nvSpPr>
        <p:spPr>
          <a:xfrm>
            <a:off x="5292080" y="908720"/>
            <a:ext cx="3422378" cy="300646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fr-FR" sz="1400" dirty="0"/>
          </a:p>
          <a:p>
            <a:r>
              <a:rPr lang="fr-FR" sz="1200" b="1" dirty="0" smtClean="0">
                <a:solidFill>
                  <a:schemeClr val="tx1"/>
                </a:solidFill>
              </a:rPr>
              <a:t>… </a:t>
            </a:r>
            <a:r>
              <a:rPr lang="fr-FR" sz="1200" b="1" dirty="0">
                <a:solidFill>
                  <a:schemeClr val="tx1"/>
                </a:solidFill>
              </a:rPr>
              <a:t>sans présence de notre discipline à tous les examens avec un contenu spécifique </a:t>
            </a:r>
            <a:r>
              <a:rPr lang="fr-FR" sz="1200" dirty="0">
                <a:solidFill>
                  <a:schemeClr val="tx1"/>
                </a:solidFill>
              </a:rPr>
              <a:t>justifiant ainsi ses salles de classes spécifiques. La bataille menée par le SNEP sur </a:t>
            </a:r>
            <a:r>
              <a:rPr lang="fr-FR" sz="1200" i="1" dirty="0">
                <a:solidFill>
                  <a:schemeClr val="tx1"/>
                </a:solidFill>
              </a:rPr>
              <a:t>je veux que ma note compte au brevet </a:t>
            </a:r>
            <a:r>
              <a:rPr lang="fr-FR" sz="1200" dirty="0">
                <a:solidFill>
                  <a:schemeClr val="tx1"/>
                </a:solidFill>
              </a:rPr>
              <a:t>revêt une importance capitale. </a:t>
            </a:r>
          </a:p>
        </p:txBody>
      </p:sp>
      <p:sp>
        <p:nvSpPr>
          <p:cNvPr id="8" name="Flèche courbée vers la droite 7"/>
          <p:cNvSpPr/>
          <p:nvPr/>
        </p:nvSpPr>
        <p:spPr>
          <a:xfrm rot="9853092" flipH="1">
            <a:off x="1613363" y="3239162"/>
            <a:ext cx="818861" cy="21851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rot="2511691">
            <a:off x="6034698" y="3794709"/>
            <a:ext cx="819017" cy="22216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e bas 9"/>
          <p:cNvSpPr/>
          <p:nvPr/>
        </p:nvSpPr>
        <p:spPr>
          <a:xfrm rot="1672391">
            <a:off x="3577075" y="1001255"/>
            <a:ext cx="2213944" cy="5975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4499992" y="14680"/>
            <a:ext cx="3888431" cy="738664"/>
          </a:xfrm>
          <a:prstGeom prst="rect">
            <a:avLst/>
          </a:prstGeom>
          <a:solidFill>
            <a:srgbClr val="FFC000"/>
          </a:solidFill>
          <a:ln w="38100">
            <a:solidFill>
              <a:schemeClr val="bg1">
                <a:lumMod val="50000"/>
              </a:schemeClr>
            </a:solidFill>
          </a:ln>
        </p:spPr>
        <p:txBody>
          <a:bodyPr wrap="square" rtlCol="0">
            <a:spAutoFit/>
          </a:bodyPr>
          <a:lstStyle/>
          <a:p>
            <a:pPr algn="ctr"/>
            <a:r>
              <a:rPr lang="fr-FR" sz="1400" b="1" dirty="0"/>
              <a:t>Préalables pour mieux comprendre les enjeux de nos salles de classes que sont les équipements sportifs </a:t>
            </a:r>
            <a:endParaRPr lang="fr-FR" sz="1400" dirty="0"/>
          </a:p>
        </p:txBody>
      </p:sp>
      <p:sp>
        <p:nvSpPr>
          <p:cNvPr id="13" name="Ellipse 12"/>
          <p:cNvSpPr/>
          <p:nvPr/>
        </p:nvSpPr>
        <p:spPr>
          <a:xfrm>
            <a:off x="3419872" y="1772816"/>
            <a:ext cx="2232248" cy="2142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Pas d’actions efficaces  sur la question des équipements…</a:t>
            </a:r>
            <a:endParaRPr lang="fr-FR" sz="1600" b="1"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334" y="5597396"/>
            <a:ext cx="2138297" cy="81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04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20</a:t>
            </a:fld>
            <a:endParaRPr lang="fr-FR" dirty="0"/>
          </a:p>
        </p:txBody>
      </p:sp>
      <p:sp>
        <p:nvSpPr>
          <p:cNvPr id="6" name="ZoneTexte 5"/>
          <p:cNvSpPr txBox="1"/>
          <p:nvPr/>
        </p:nvSpPr>
        <p:spPr>
          <a:xfrm>
            <a:off x="4711842" y="1260340"/>
            <a:ext cx="330457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dirty="0" smtClean="0">
                <a:solidFill>
                  <a:schemeClr val="tx1"/>
                </a:solidFill>
              </a:rPr>
              <a:t>Les énergies renouvelables</a:t>
            </a:r>
            <a:endParaRPr lang="fr-FR" sz="2400" b="1" dirty="0">
              <a:solidFill>
                <a:schemeClr val="tx1"/>
              </a:solidFill>
            </a:endParaRPr>
          </a:p>
        </p:txBody>
      </p:sp>
      <p:sp>
        <p:nvSpPr>
          <p:cNvPr id="8" name="Titre 3"/>
          <p:cNvSpPr>
            <a:spLocks noGrp="1"/>
          </p:cNvSpPr>
          <p:nvPr>
            <p:ph type="body" sz="half" idx="2"/>
          </p:nvPr>
        </p:nvSpPr>
        <p:spPr>
          <a:xfrm>
            <a:off x="4736592" y="4136994"/>
            <a:ext cx="3298784" cy="94819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fr-FR" sz="2400" b="1" dirty="0" smtClean="0">
                <a:solidFill>
                  <a:schemeClr val="tx1"/>
                </a:solidFill>
              </a:rPr>
              <a:t>Utilisation de matériau</a:t>
            </a:r>
            <a:endParaRPr lang="fr-FR" sz="2400" b="1" dirty="0">
              <a:solidFill>
                <a:schemeClr val="tx1"/>
              </a:solidFill>
            </a:endParaRPr>
          </a:p>
        </p:txBody>
      </p:sp>
      <p:sp>
        <p:nvSpPr>
          <p:cNvPr id="9" name="Espace réservé du texte 4"/>
          <p:cNvSpPr txBox="1">
            <a:spLocks/>
          </p:cNvSpPr>
          <p:nvPr/>
        </p:nvSpPr>
        <p:spPr>
          <a:xfrm>
            <a:off x="4711842" y="5301208"/>
            <a:ext cx="3298784" cy="5161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dk1"/>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dk1"/>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dk1"/>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dk1"/>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dk1"/>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dk1"/>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dk1"/>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dk1"/>
                </a:solidFill>
                <a:latin typeface="+mn-lt"/>
                <a:ea typeface="+mn-ea"/>
                <a:cs typeface="+mn-cs"/>
              </a:defRPr>
            </a:lvl9pPr>
          </a:lstStyle>
          <a:p>
            <a:pPr algn="ctr"/>
            <a:r>
              <a:rPr lang="fr-FR" sz="2400" b="1" smtClean="0"/>
              <a:t>Recyclage</a:t>
            </a:r>
            <a:endParaRPr lang="fr-FR" sz="2400" b="1" dirty="0"/>
          </a:p>
        </p:txBody>
      </p:sp>
      <p:sp>
        <p:nvSpPr>
          <p:cNvPr id="11" name="Titre 10"/>
          <p:cNvSpPr txBox="1">
            <a:spLocks noGrp="1"/>
          </p:cNvSpPr>
          <p:nvPr>
            <p:ph type="title"/>
          </p:nvPr>
        </p:nvSpPr>
        <p:spPr>
          <a:xfrm>
            <a:off x="4740275" y="2657475"/>
            <a:ext cx="3303588" cy="5556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dirty="0" smtClean="0"/>
              <a:t>Eco-gestion</a:t>
            </a:r>
            <a:endParaRPr lang="fr-FR" sz="2400" b="1" dirty="0"/>
          </a:p>
        </p:txBody>
      </p:sp>
      <p:sp>
        <p:nvSpPr>
          <p:cNvPr id="12" name="Espace réservé du contenu 2"/>
          <p:cNvSpPr>
            <a:spLocks noGrp="1"/>
          </p:cNvSpPr>
          <p:nvPr>
            <p:ph idx="1"/>
          </p:nvPr>
        </p:nvSpPr>
        <p:spPr/>
        <p:txBody>
          <a:bodyPr>
            <a:normAutofit lnSpcReduction="10000"/>
          </a:bodyPr>
          <a:lstStyle/>
          <a:p>
            <a:pPr marL="68580" indent="0" algn="ctr">
              <a:buNone/>
            </a:pPr>
            <a:r>
              <a:rPr lang="fr-FR" b="1" dirty="0" smtClean="0">
                <a:solidFill>
                  <a:schemeClr val="tx1"/>
                </a:solidFill>
              </a:rPr>
              <a:t>Guide Maitrise d’ouvrage publique</a:t>
            </a:r>
            <a:r>
              <a:rPr lang="fr-FR" dirty="0" smtClean="0">
                <a:solidFill>
                  <a:schemeClr val="tx1"/>
                </a:solidFill>
              </a:rPr>
              <a:t>.</a:t>
            </a:r>
          </a:p>
          <a:p>
            <a:r>
              <a:rPr lang="fr-FR" sz="2000" dirty="0" smtClean="0">
                <a:solidFill>
                  <a:schemeClr val="tx1"/>
                </a:solidFill>
              </a:rPr>
              <a:t>Quelle démarche pour des projets durables ? (nov2011).</a:t>
            </a:r>
          </a:p>
          <a:p>
            <a:r>
              <a:rPr lang="fr-FR" sz="2000" dirty="0" smtClean="0">
                <a:solidFill>
                  <a:schemeClr val="tx1"/>
                </a:solidFill>
              </a:rPr>
              <a:t>Stratégie nationale de développement durable du sport(SNDDS010).</a:t>
            </a:r>
          </a:p>
          <a:p>
            <a:r>
              <a:rPr lang="fr-FR" sz="2000" dirty="0" smtClean="0">
                <a:solidFill>
                  <a:schemeClr val="tx1"/>
                </a:solidFill>
              </a:rPr>
              <a:t>Rapport « construction durable » 2009.</a:t>
            </a:r>
          </a:p>
          <a:p>
            <a:r>
              <a:rPr lang="fr-FR" sz="2000" dirty="0" smtClean="0">
                <a:solidFill>
                  <a:schemeClr val="tx1"/>
                </a:solidFill>
              </a:rPr>
              <a:t>« Book » </a:t>
            </a:r>
            <a:r>
              <a:rPr lang="fr-FR" sz="2000" dirty="0" err="1" smtClean="0">
                <a:solidFill>
                  <a:schemeClr val="tx1"/>
                </a:solidFill>
              </a:rPr>
              <a:t>éco-construction</a:t>
            </a:r>
            <a:r>
              <a:rPr lang="fr-FR" sz="2000" dirty="0" smtClean="0">
                <a:solidFill>
                  <a:schemeClr val="tx1"/>
                </a:solidFill>
              </a:rPr>
              <a:t> (2010)   </a:t>
            </a:r>
            <a:endParaRPr lang="fr-FR" sz="2000" dirty="0">
              <a:solidFill>
                <a:schemeClr val="tx1"/>
              </a:solidFill>
            </a:endParaRPr>
          </a:p>
        </p:txBody>
      </p:sp>
    </p:spTree>
    <p:extLst>
      <p:ext uri="{BB962C8B-B14F-4D97-AF65-F5344CB8AC3E}">
        <p14:creationId xmlns:p14="http://schemas.microsoft.com/office/powerpoint/2010/main" val="4787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21</a:t>
            </a:fld>
            <a:endParaRPr lang="fr-FR" dirty="0"/>
          </a:p>
        </p:txBody>
      </p:sp>
      <p:sp>
        <p:nvSpPr>
          <p:cNvPr id="3" name="Titre 2"/>
          <p:cNvSpPr>
            <a:spLocks noGrp="1"/>
          </p:cNvSpPr>
          <p:nvPr>
            <p:ph type="title"/>
          </p:nvPr>
        </p:nvSpPr>
        <p:spPr>
          <a:xfrm>
            <a:off x="4739833" y="620688"/>
            <a:ext cx="3304572" cy="5400600"/>
          </a:xfrm>
        </p:spPr>
        <p:txBody>
          <a:bodyPr>
            <a:normAutofit/>
          </a:bodyPr>
          <a:lstStyle/>
          <a:p>
            <a:r>
              <a:rPr lang="fr-FR" sz="1200" b="1" dirty="0">
                <a:solidFill>
                  <a:srgbClr val="444444"/>
                </a:solidFill>
                <a:latin typeface="phenomena-bold-webfont"/>
              </a:rPr>
              <a:t>Caractéristiques du bâtiment</a:t>
            </a:r>
            <a:r>
              <a:rPr lang="fr-FR" sz="1200" b="1" dirty="0">
                <a:solidFill>
                  <a:srgbClr val="444444"/>
                </a:solidFill>
                <a:latin typeface="sourcesanspro-light-webfont"/>
              </a:rPr>
              <a:t/>
            </a:r>
            <a:br>
              <a:rPr lang="fr-FR" sz="1200" b="1" dirty="0">
                <a:solidFill>
                  <a:srgbClr val="444444"/>
                </a:solidFill>
                <a:latin typeface="sourcesanspro-light-webfont"/>
              </a:rPr>
            </a:br>
            <a:r>
              <a:rPr lang="fr-FR" sz="1200" dirty="0">
                <a:solidFill>
                  <a:srgbClr val="444444"/>
                </a:solidFill>
                <a:latin typeface="sourcesanspro-light-webfont"/>
              </a:rPr>
              <a:t>L’aspect environnemental a été considéré comme primordial. Le nouveau bâtiment sera conforme aux normes HQE et BBC.</a:t>
            </a:r>
            <a:br>
              <a:rPr lang="fr-FR" sz="1200" dirty="0">
                <a:solidFill>
                  <a:srgbClr val="444444"/>
                </a:solidFill>
                <a:latin typeface="sourcesanspro-light-webfont"/>
              </a:rPr>
            </a:br>
            <a:r>
              <a:rPr lang="fr-FR" sz="1200" b="1" dirty="0">
                <a:solidFill>
                  <a:srgbClr val="444444"/>
                </a:solidFill>
                <a:latin typeface="sourcesanspro-light-webfont"/>
              </a:rPr>
              <a:t>Les couloirs </a:t>
            </a:r>
            <a:r>
              <a:rPr lang="fr-FR" sz="1200" dirty="0">
                <a:solidFill>
                  <a:srgbClr val="444444"/>
                </a:solidFill>
                <a:latin typeface="sourcesanspro-light-webfont"/>
              </a:rPr>
              <a:t>ont été volontairement placés côté façades extérieures Sud et Est. Ces espaces de circulation chauffés à 16°C engendreront moins de déperditions par rapport à l’extérieur et seront des espaces </a:t>
            </a:r>
            <a:r>
              <a:rPr lang="fr-FR" sz="1200" i="1" dirty="0">
                <a:solidFill>
                  <a:srgbClr val="444444"/>
                </a:solidFill>
                <a:latin typeface="sourcesanspro-light-webfont"/>
              </a:rPr>
              <a:t>« tampons »</a:t>
            </a:r>
            <a:r>
              <a:rPr lang="fr-FR" sz="1200" dirty="0">
                <a:solidFill>
                  <a:srgbClr val="444444"/>
                </a:solidFill>
                <a:latin typeface="sourcesanspro-light-webfont"/>
              </a:rPr>
              <a:t> entre l’extérieur et les autres locaux chauffés à 20°C.</a:t>
            </a:r>
            <a:br>
              <a:rPr lang="fr-FR" sz="1200" dirty="0">
                <a:solidFill>
                  <a:srgbClr val="444444"/>
                </a:solidFill>
                <a:latin typeface="sourcesanspro-light-webfont"/>
              </a:rPr>
            </a:br>
            <a:r>
              <a:rPr lang="fr-FR" sz="1200" b="1" dirty="0">
                <a:solidFill>
                  <a:srgbClr val="444444"/>
                </a:solidFill>
                <a:latin typeface="sourcesanspro-light-webfont"/>
              </a:rPr>
              <a:t>La toiture </a:t>
            </a:r>
            <a:r>
              <a:rPr lang="fr-FR" sz="1200" dirty="0">
                <a:solidFill>
                  <a:srgbClr val="444444"/>
                </a:solidFill>
                <a:latin typeface="sourcesanspro-light-webfont"/>
              </a:rPr>
              <a:t>végétalisée des locaux annexes recréera une partie des surfaces absorbantes détruites par l’imperméabilisation. </a:t>
            </a:r>
            <a:r>
              <a:rPr lang="fr-FR" sz="1200" b="1" dirty="0">
                <a:solidFill>
                  <a:schemeClr val="tx1"/>
                </a:solidFill>
                <a:latin typeface="sourcesanspro-light-webfont"/>
              </a:rPr>
              <a:t>Les eaux pluviales </a:t>
            </a:r>
            <a:r>
              <a:rPr lang="fr-FR" sz="1200" dirty="0">
                <a:solidFill>
                  <a:schemeClr val="tx1"/>
                </a:solidFill>
                <a:latin typeface="sourcesanspro-light-webfont"/>
              </a:rPr>
              <a:t>de toitures </a:t>
            </a:r>
            <a:r>
              <a:rPr lang="fr-FR" sz="1200" dirty="0">
                <a:solidFill>
                  <a:srgbClr val="444444"/>
                </a:solidFill>
                <a:latin typeface="sourcesanspro-light-webfont"/>
              </a:rPr>
              <a:t>seront </a:t>
            </a:r>
            <a:r>
              <a:rPr lang="fr-FR" sz="1200" dirty="0" err="1">
                <a:solidFill>
                  <a:srgbClr val="444444"/>
                </a:solidFill>
                <a:latin typeface="sourcesanspro-light-webfont"/>
              </a:rPr>
              <a:t>réinfiltrées</a:t>
            </a:r>
            <a:r>
              <a:rPr lang="fr-FR" sz="1200" dirty="0">
                <a:solidFill>
                  <a:srgbClr val="444444"/>
                </a:solidFill>
                <a:latin typeface="sourcesanspro-light-webfont"/>
              </a:rPr>
              <a:t> dans le sol afin de réalimenter la nappe phréatique ou récupérées pour l’arrosage.</a:t>
            </a:r>
            <a:br>
              <a:rPr lang="fr-FR" sz="1200" dirty="0">
                <a:solidFill>
                  <a:srgbClr val="444444"/>
                </a:solidFill>
                <a:latin typeface="sourcesanspro-light-webfont"/>
              </a:rPr>
            </a:br>
            <a:r>
              <a:rPr lang="fr-FR" sz="1200" b="1" dirty="0">
                <a:solidFill>
                  <a:srgbClr val="444444"/>
                </a:solidFill>
                <a:latin typeface="sourcesanspro-light-webfont"/>
              </a:rPr>
              <a:t>La production d’eau chaude </a:t>
            </a:r>
            <a:r>
              <a:rPr lang="fr-FR" sz="1200" dirty="0">
                <a:solidFill>
                  <a:srgbClr val="444444"/>
                </a:solidFill>
                <a:latin typeface="sourcesanspro-light-webfont"/>
              </a:rPr>
              <a:t>sanitaire sera assurée par dix panneaux solaires.</a:t>
            </a:r>
            <a:br>
              <a:rPr lang="fr-FR" sz="1200" dirty="0">
                <a:solidFill>
                  <a:srgbClr val="444444"/>
                </a:solidFill>
                <a:latin typeface="sourcesanspro-light-webfont"/>
              </a:rPr>
            </a:br>
            <a:r>
              <a:rPr lang="fr-FR" sz="1200" dirty="0">
                <a:solidFill>
                  <a:srgbClr val="444444"/>
                </a:solidFill>
                <a:latin typeface="sourcesanspro-light-webfont"/>
              </a:rPr>
              <a:t>Loin du simple remplacement de deux salles obsolètes, la nouvelle salle de sport sera donc innovante et permettra une pratique confortable, pour les scolaires et les associations en semaine, pour les compétitions le week-end.</a:t>
            </a:r>
            <a:br>
              <a:rPr lang="fr-FR" sz="1200" dirty="0">
                <a:solidFill>
                  <a:srgbClr val="444444"/>
                </a:solidFill>
                <a:latin typeface="sourcesanspro-light-webfont"/>
              </a:rPr>
            </a:br>
            <a:r>
              <a:rPr lang="fr-FR" sz="1200" dirty="0">
                <a:solidFill>
                  <a:schemeClr val="tx1"/>
                </a:solidFill>
                <a:latin typeface="sourcesanspro-light-webfont"/>
              </a:rPr>
              <a:t>L’intégralité de la salle sera accessible aux personnes à mobilité réduite et permettra la pratique des </a:t>
            </a:r>
            <a:r>
              <a:rPr lang="fr-FR" sz="1200" b="1" dirty="0">
                <a:solidFill>
                  <a:schemeClr val="tx1"/>
                </a:solidFill>
                <a:latin typeface="sourcesanspro-light-webfont"/>
              </a:rPr>
              <a:t>disciplines handisport.</a:t>
            </a:r>
            <a:r>
              <a:rPr lang="fr-FR" sz="1200" b="1" dirty="0">
                <a:solidFill>
                  <a:srgbClr val="444444"/>
                </a:solidFill>
                <a:latin typeface="sourcesanspro-light-webfont"/>
              </a:rPr>
              <a:t/>
            </a:r>
            <a:br>
              <a:rPr lang="fr-FR" sz="1200" b="1" dirty="0">
                <a:solidFill>
                  <a:srgbClr val="444444"/>
                </a:solidFill>
                <a:latin typeface="sourcesanspro-light-webfont"/>
              </a:rPr>
            </a:br>
            <a:endParaRPr lang="fr-FR" sz="1200" dirty="0"/>
          </a:p>
        </p:txBody>
      </p:sp>
      <p:pic>
        <p:nvPicPr>
          <p:cNvPr id="6" name="Picture 1" descr="http://www.snepfsu.net/equipe/images/morlai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3090863" cy="11774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43608" y="2348880"/>
            <a:ext cx="3024336" cy="2308324"/>
          </a:xfrm>
          <a:prstGeom prst="rect">
            <a:avLst/>
          </a:prstGeom>
        </p:spPr>
        <p:txBody>
          <a:bodyPr wrap="square">
            <a:spAutoFit/>
          </a:bodyPr>
          <a:lstStyle/>
          <a:p>
            <a:pPr lvl="0" algn="ctr"/>
            <a:r>
              <a:rPr lang="fr-FR" sz="2400" dirty="0" smtClean="0">
                <a:solidFill>
                  <a:srgbClr val="444444"/>
                </a:solidFill>
                <a:latin typeface="phenomena-bold-webfont"/>
              </a:rPr>
              <a:t>Complexe sportif KERVEGUEN ville </a:t>
            </a:r>
            <a:r>
              <a:rPr lang="fr-FR" sz="2400" dirty="0">
                <a:solidFill>
                  <a:srgbClr val="444444"/>
                </a:solidFill>
                <a:latin typeface="phenomena-bold-webfont"/>
              </a:rPr>
              <a:t>de Morlaix</a:t>
            </a:r>
          </a:p>
          <a:p>
            <a:pPr lvl="0" algn="ctr"/>
            <a:r>
              <a:rPr lang="fr-FR" sz="2400" dirty="0">
                <a:solidFill>
                  <a:srgbClr val="444444"/>
                </a:solidFill>
                <a:latin typeface="phenomena-bold-webfont"/>
              </a:rPr>
              <a:t>Jean-Yves Tanguy, élu chargé des Sports à Morlaix (29)</a:t>
            </a:r>
          </a:p>
        </p:txBody>
      </p:sp>
      <p:sp>
        <p:nvSpPr>
          <p:cNvPr id="8" name="Rectangle 7"/>
          <p:cNvSpPr/>
          <p:nvPr/>
        </p:nvSpPr>
        <p:spPr>
          <a:xfrm>
            <a:off x="1187624" y="5085184"/>
            <a:ext cx="3125408" cy="646331"/>
          </a:xfrm>
          <a:prstGeom prst="rect">
            <a:avLst/>
          </a:prstGeom>
        </p:spPr>
        <p:txBody>
          <a:bodyPr wrap="square">
            <a:spAutoFit/>
          </a:bodyPr>
          <a:lstStyle/>
          <a:p>
            <a:pPr algn="ctr"/>
            <a:r>
              <a:rPr lang="fr-FR" dirty="0" smtClean="0"/>
              <a:t>labélisé </a:t>
            </a:r>
            <a:r>
              <a:rPr lang="fr-FR" dirty="0"/>
              <a:t>NF HQE </a:t>
            </a:r>
            <a:endParaRPr lang="fr-FR" dirty="0" smtClean="0"/>
          </a:p>
          <a:p>
            <a:r>
              <a:rPr lang="fr-FR" dirty="0" smtClean="0"/>
              <a:t>(</a:t>
            </a:r>
            <a:r>
              <a:rPr lang="fr-FR" dirty="0"/>
              <a:t>coût énergétique neutre)</a:t>
            </a:r>
          </a:p>
        </p:txBody>
      </p:sp>
      <p:sp>
        <p:nvSpPr>
          <p:cNvPr id="9" name="ZoneTexte 8"/>
          <p:cNvSpPr txBox="1"/>
          <p:nvPr/>
        </p:nvSpPr>
        <p:spPr>
          <a:xfrm>
            <a:off x="5212533" y="15949"/>
            <a:ext cx="2664296" cy="523220"/>
          </a:xfrm>
          <a:prstGeom prst="rect">
            <a:avLst/>
          </a:prstGeom>
          <a:noFill/>
        </p:spPr>
        <p:txBody>
          <a:bodyPr wrap="square" rtlCol="0">
            <a:spAutoFit/>
          </a:bodyPr>
          <a:lstStyle/>
          <a:p>
            <a:pPr algn="ctr"/>
            <a:r>
              <a:rPr lang="fr-FR" sz="2800" b="1" dirty="0" smtClean="0"/>
              <a:t>Annexe 4</a:t>
            </a:r>
            <a:endParaRPr lang="fr-FR" sz="2800" b="1" dirty="0"/>
          </a:p>
        </p:txBody>
      </p:sp>
    </p:spTree>
    <p:extLst>
      <p:ext uri="{BB962C8B-B14F-4D97-AF65-F5344CB8AC3E}">
        <p14:creationId xmlns:p14="http://schemas.microsoft.com/office/powerpoint/2010/main" val="423803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èche courbée vers la gauche 18"/>
          <p:cNvSpPr/>
          <p:nvPr/>
        </p:nvSpPr>
        <p:spPr>
          <a:xfrm>
            <a:off x="6003440" y="3238425"/>
            <a:ext cx="2569054" cy="2172986"/>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courbée vers la droite 17"/>
          <p:cNvSpPr/>
          <p:nvPr/>
        </p:nvSpPr>
        <p:spPr>
          <a:xfrm>
            <a:off x="670315" y="3238468"/>
            <a:ext cx="2605541" cy="2206756"/>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Titre 5"/>
          <p:cNvSpPr>
            <a:spLocks noGrp="1"/>
          </p:cNvSpPr>
          <p:nvPr>
            <p:ph type="title"/>
          </p:nvPr>
        </p:nvSpPr>
        <p:spPr>
          <a:xfrm>
            <a:off x="670314" y="798904"/>
            <a:ext cx="7992888" cy="901904"/>
          </a:xfrm>
          <a:solidFill>
            <a:srgbClr val="FFC000"/>
          </a:solidFill>
          <a:ln w="38100">
            <a:solidFill>
              <a:schemeClr val="tx1"/>
            </a:solidFill>
          </a:ln>
        </p:spPr>
        <p:txBody>
          <a:bodyPr>
            <a:noAutofit/>
          </a:bodyPr>
          <a:lstStyle/>
          <a:p>
            <a:pPr algn="ctr"/>
            <a:r>
              <a:rPr lang="fr-FR" sz="2600" b="1" dirty="0"/>
              <a:t>Modifier les représentations</a:t>
            </a:r>
            <a:br>
              <a:rPr lang="fr-FR" sz="2600" b="1" dirty="0"/>
            </a:br>
            <a:r>
              <a:rPr lang="fr-FR" sz="2600" b="1" dirty="0"/>
              <a:t>Proposer des projets innovants et </a:t>
            </a:r>
            <a:r>
              <a:rPr lang="fr-FR" sz="2600" b="1" i="1" dirty="0" err="1"/>
              <a:t>mutualisables</a:t>
            </a:r>
            <a:endParaRPr lang="fr-FR" sz="2600" b="1" dirty="0"/>
          </a:p>
        </p:txBody>
      </p:sp>
      <p:sp>
        <p:nvSpPr>
          <p:cNvPr id="2" name="Espace réservé du numéro de diapositive 1"/>
          <p:cNvSpPr>
            <a:spLocks noGrp="1"/>
          </p:cNvSpPr>
          <p:nvPr>
            <p:ph type="sldNum" sz="quarter" idx="12"/>
          </p:nvPr>
        </p:nvSpPr>
        <p:spPr/>
        <p:txBody>
          <a:bodyPr/>
          <a:lstStyle/>
          <a:p>
            <a:fld id="{788013D7-758C-4095-994A-4225518F5E1D}" type="slidenum">
              <a:rPr lang="fr-FR" smtClean="0"/>
              <a:t>22</a:t>
            </a:fld>
            <a:endParaRPr lang="fr-FR" dirty="0"/>
          </a:p>
        </p:txBody>
      </p:sp>
      <p:sp>
        <p:nvSpPr>
          <p:cNvPr id="7" name="Flèche vers le bas 6"/>
          <p:cNvSpPr/>
          <p:nvPr/>
        </p:nvSpPr>
        <p:spPr>
          <a:xfrm>
            <a:off x="4368800" y="1700808"/>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2705721" y="2272747"/>
            <a:ext cx="3816424" cy="461665"/>
          </a:xfrm>
          <a:prstGeom prst="rect">
            <a:avLst/>
          </a:prstGeom>
          <a:solidFill>
            <a:schemeClr val="tx1"/>
          </a:solidFill>
        </p:spPr>
        <p:txBody>
          <a:bodyPr wrap="square" rtlCol="0">
            <a:spAutoFit/>
          </a:bodyPr>
          <a:lstStyle/>
          <a:p>
            <a:pPr algn="ctr"/>
            <a:r>
              <a:rPr lang="fr-FR" sz="2400" b="1" dirty="0" smtClean="0">
                <a:solidFill>
                  <a:schemeClr val="bg1"/>
                </a:solidFill>
              </a:rPr>
              <a:t>Se mettre dans l’action</a:t>
            </a:r>
            <a:endParaRPr lang="fr-FR" sz="2400" b="1" dirty="0">
              <a:solidFill>
                <a:schemeClr val="bg1"/>
              </a:solidFill>
            </a:endParaRPr>
          </a:p>
        </p:txBody>
      </p:sp>
      <p:sp>
        <p:nvSpPr>
          <p:cNvPr id="12" name="Ellipse 11"/>
          <p:cNvSpPr/>
          <p:nvPr/>
        </p:nvSpPr>
        <p:spPr>
          <a:xfrm>
            <a:off x="722308" y="2734412"/>
            <a:ext cx="1728193"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Evaluer les besoins</a:t>
            </a:r>
          </a:p>
          <a:p>
            <a:pPr algn="ctr"/>
            <a:r>
              <a:rPr lang="fr-FR" sz="1200" b="1" dirty="0"/>
              <a:t>a</a:t>
            </a:r>
            <a:r>
              <a:rPr lang="fr-FR" sz="1200" b="1" dirty="0" smtClean="0"/>
              <a:t>u regard</a:t>
            </a:r>
          </a:p>
          <a:p>
            <a:pPr algn="ctr"/>
            <a:r>
              <a:rPr lang="fr-FR" sz="1200" b="1" dirty="0"/>
              <a:t>d</a:t>
            </a:r>
            <a:r>
              <a:rPr lang="fr-FR" sz="1200" b="1" dirty="0" smtClean="0"/>
              <a:t>es programmes </a:t>
            </a:r>
          </a:p>
        </p:txBody>
      </p:sp>
      <p:sp>
        <p:nvSpPr>
          <p:cNvPr id="13" name="Ellipse 12"/>
          <p:cNvSpPr/>
          <p:nvPr/>
        </p:nvSpPr>
        <p:spPr>
          <a:xfrm>
            <a:off x="3749836" y="2852936"/>
            <a:ext cx="1728193"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Informer et rencontrer les collectivités  de tutelle</a:t>
            </a:r>
          </a:p>
          <a:p>
            <a:pPr algn="ctr"/>
            <a:r>
              <a:rPr lang="fr-FR" sz="1200" b="1" dirty="0" smtClean="0"/>
              <a:t>-municipalités</a:t>
            </a:r>
          </a:p>
          <a:p>
            <a:pPr algn="ctr"/>
            <a:r>
              <a:rPr lang="fr-FR" sz="1200" b="1" dirty="0" smtClean="0"/>
              <a:t>CD/CR</a:t>
            </a:r>
          </a:p>
        </p:txBody>
      </p:sp>
      <p:sp>
        <p:nvSpPr>
          <p:cNvPr id="14" name="Ellipse 13"/>
          <p:cNvSpPr/>
          <p:nvPr/>
        </p:nvSpPr>
        <p:spPr>
          <a:xfrm>
            <a:off x="722308" y="4581128"/>
            <a:ext cx="1728193"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Appréhender les référentiels</a:t>
            </a:r>
          </a:p>
          <a:p>
            <a:pPr algn="ctr"/>
            <a:r>
              <a:rPr lang="fr-FR" sz="1200" b="1" dirty="0" smtClean="0"/>
              <a:t>SNEP</a:t>
            </a:r>
          </a:p>
        </p:txBody>
      </p:sp>
      <p:sp>
        <p:nvSpPr>
          <p:cNvPr id="15" name="Ellipse 14"/>
          <p:cNvSpPr/>
          <p:nvPr/>
        </p:nvSpPr>
        <p:spPr>
          <a:xfrm>
            <a:off x="6804247" y="4581128"/>
            <a:ext cx="1728193"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Informer et rencontrer le monde associatif</a:t>
            </a:r>
          </a:p>
        </p:txBody>
      </p:sp>
      <p:sp>
        <p:nvSpPr>
          <p:cNvPr id="16" name="Ellipse 15"/>
          <p:cNvSpPr/>
          <p:nvPr/>
        </p:nvSpPr>
        <p:spPr>
          <a:xfrm>
            <a:off x="6660232" y="2734412"/>
            <a:ext cx="1728193"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Informer et rencontrer les représentants de l’E.N</a:t>
            </a:r>
          </a:p>
          <a:p>
            <a:pPr algn="ctr"/>
            <a:r>
              <a:rPr lang="fr-FR" sz="1200" b="1" dirty="0" smtClean="0"/>
              <a:t>DASEN</a:t>
            </a:r>
          </a:p>
          <a:p>
            <a:pPr algn="ctr"/>
            <a:r>
              <a:rPr lang="fr-FR" sz="1200" b="1" dirty="0" smtClean="0"/>
              <a:t>Rectorat</a:t>
            </a:r>
          </a:p>
        </p:txBody>
      </p:sp>
      <p:sp>
        <p:nvSpPr>
          <p:cNvPr id="17" name="Ellipse 16"/>
          <p:cNvSpPr/>
          <p:nvPr/>
        </p:nvSpPr>
        <p:spPr>
          <a:xfrm>
            <a:off x="2879959" y="4739282"/>
            <a:ext cx="3462313" cy="17281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Construire un rapport de force</a:t>
            </a:r>
          </a:p>
          <a:p>
            <a:pPr algn="ctr"/>
            <a:r>
              <a:rPr lang="fr-FR" sz="2000" b="1" dirty="0">
                <a:solidFill>
                  <a:schemeClr val="tx1"/>
                </a:solidFill>
              </a:rPr>
              <a:t>d</a:t>
            </a:r>
            <a:r>
              <a:rPr lang="fr-FR" sz="2000" b="1" dirty="0" smtClean="0">
                <a:solidFill>
                  <a:schemeClr val="tx1"/>
                </a:solidFill>
              </a:rPr>
              <a:t>ans un contexte politique et sportif porteur </a:t>
            </a:r>
          </a:p>
        </p:txBody>
      </p:sp>
    </p:spTree>
    <p:extLst>
      <p:ext uri="{BB962C8B-B14F-4D97-AF65-F5344CB8AC3E}">
        <p14:creationId xmlns:p14="http://schemas.microsoft.com/office/powerpoint/2010/main" val="28463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601136"/>
          </a:xfrm>
          <a:solidFill>
            <a:srgbClr val="FFC000"/>
          </a:solidFill>
          <a:ln w="38100">
            <a:solidFill>
              <a:schemeClr val="tx1"/>
            </a:solidFill>
          </a:ln>
        </p:spPr>
        <p:txBody>
          <a:bodyPr>
            <a:normAutofit fontScale="90000"/>
          </a:bodyPr>
          <a:lstStyle/>
          <a:p>
            <a:pPr algn="ctr"/>
            <a:r>
              <a:rPr lang="fr-FR" b="1" dirty="0" smtClean="0">
                <a:solidFill>
                  <a:schemeClr val="tx1"/>
                </a:solidFill>
              </a:rPr>
              <a:t>Se mettre dans l’action</a:t>
            </a:r>
            <a:endParaRPr lang="fr-FR" b="1" dirty="0">
              <a:solidFill>
                <a:schemeClr val="tx1"/>
              </a:solidFill>
            </a:endParaRPr>
          </a:p>
        </p:txBody>
      </p:sp>
      <p:sp>
        <p:nvSpPr>
          <p:cNvPr id="3" name="Espace réservé du numéro de diapositive 2"/>
          <p:cNvSpPr>
            <a:spLocks noGrp="1"/>
          </p:cNvSpPr>
          <p:nvPr>
            <p:ph type="sldNum" sz="quarter" idx="12"/>
          </p:nvPr>
        </p:nvSpPr>
        <p:spPr/>
        <p:txBody>
          <a:bodyPr/>
          <a:lstStyle/>
          <a:p>
            <a:fld id="{788013D7-758C-4095-994A-4225518F5E1D}" type="slidenum">
              <a:rPr lang="fr-FR" smtClean="0"/>
              <a:t>23</a:t>
            </a:fld>
            <a:endParaRPr lang="fr-FR" dirty="0"/>
          </a:p>
        </p:txBody>
      </p:sp>
      <p:sp>
        <p:nvSpPr>
          <p:cNvPr id="4" name="Ellipse 3"/>
          <p:cNvSpPr/>
          <p:nvPr/>
        </p:nvSpPr>
        <p:spPr>
          <a:xfrm>
            <a:off x="899593" y="1870316"/>
            <a:ext cx="1493978" cy="1186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Evaluer les besoins</a:t>
            </a:r>
          </a:p>
          <a:p>
            <a:pPr algn="ctr"/>
            <a:r>
              <a:rPr lang="fr-FR" sz="1000" b="1" dirty="0"/>
              <a:t>a</a:t>
            </a:r>
            <a:r>
              <a:rPr lang="fr-FR" sz="1000" b="1" dirty="0" smtClean="0"/>
              <a:t>u regard</a:t>
            </a:r>
          </a:p>
          <a:p>
            <a:pPr algn="ctr"/>
            <a:r>
              <a:rPr lang="fr-FR" sz="1000" b="1" dirty="0"/>
              <a:t>d</a:t>
            </a:r>
            <a:r>
              <a:rPr lang="fr-FR" sz="1000" b="1" dirty="0" smtClean="0"/>
              <a:t>es programmes </a:t>
            </a:r>
          </a:p>
        </p:txBody>
      </p:sp>
      <p:sp>
        <p:nvSpPr>
          <p:cNvPr id="5" name="Flèche gauche 4"/>
          <p:cNvSpPr/>
          <p:nvPr/>
        </p:nvSpPr>
        <p:spPr>
          <a:xfrm>
            <a:off x="2407657" y="2356162"/>
            <a:ext cx="1080120" cy="21522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531090" y="2079055"/>
            <a:ext cx="1548172" cy="769441"/>
          </a:xfrm>
          <a:prstGeom prst="rect">
            <a:avLst/>
          </a:prstGeom>
          <a:noFill/>
        </p:spPr>
        <p:txBody>
          <a:bodyPr wrap="square" rtlCol="0">
            <a:spAutoFit/>
          </a:bodyPr>
          <a:lstStyle/>
          <a:p>
            <a:r>
              <a:rPr lang="fr-FR" sz="1100" dirty="0" smtClean="0"/>
              <a:t>Identifier qualitativement et quantitativement</a:t>
            </a:r>
          </a:p>
          <a:p>
            <a:r>
              <a:rPr lang="fr-FR" sz="1100" dirty="0" smtClean="0"/>
              <a:t>les manques </a:t>
            </a:r>
            <a:endParaRPr lang="fr-FR" sz="1100" dirty="0"/>
          </a:p>
        </p:txBody>
      </p:sp>
      <p:sp>
        <p:nvSpPr>
          <p:cNvPr id="7" name="Ellipse 6"/>
          <p:cNvSpPr/>
          <p:nvPr/>
        </p:nvSpPr>
        <p:spPr>
          <a:xfrm>
            <a:off x="881403" y="3104423"/>
            <a:ext cx="1512168" cy="127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Appréhender les référentiels</a:t>
            </a:r>
          </a:p>
          <a:p>
            <a:pPr algn="ctr"/>
            <a:r>
              <a:rPr lang="fr-FR" sz="1000" b="1" dirty="0" smtClean="0"/>
              <a:t>SNEP</a:t>
            </a:r>
          </a:p>
        </p:txBody>
      </p:sp>
      <p:sp>
        <p:nvSpPr>
          <p:cNvPr id="8" name="Flèche gauche 7"/>
          <p:cNvSpPr/>
          <p:nvPr/>
        </p:nvSpPr>
        <p:spPr>
          <a:xfrm>
            <a:off x="2393571" y="3633059"/>
            <a:ext cx="1080120" cy="21522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635896" y="3455813"/>
            <a:ext cx="1548172" cy="600164"/>
          </a:xfrm>
          <a:prstGeom prst="rect">
            <a:avLst/>
          </a:prstGeom>
          <a:noFill/>
        </p:spPr>
        <p:txBody>
          <a:bodyPr wrap="square" rtlCol="0">
            <a:spAutoFit/>
          </a:bodyPr>
          <a:lstStyle/>
          <a:p>
            <a:r>
              <a:rPr lang="fr-FR" sz="1100" dirty="0" smtClean="0"/>
              <a:t>reconnus  par l’institution (</a:t>
            </a:r>
          </a:p>
          <a:p>
            <a:r>
              <a:rPr lang="fr-FR" sz="1100" dirty="0" err="1" smtClean="0"/>
              <a:t>Cf</a:t>
            </a:r>
            <a:r>
              <a:rPr lang="fr-FR" sz="1100" dirty="0" smtClean="0"/>
              <a:t> : Guide MEN)</a:t>
            </a:r>
            <a:endParaRPr lang="fr-FR" sz="1100" dirty="0"/>
          </a:p>
        </p:txBody>
      </p:sp>
      <p:sp>
        <p:nvSpPr>
          <p:cNvPr id="10" name="Ellipse 9"/>
          <p:cNvSpPr/>
          <p:nvPr/>
        </p:nvSpPr>
        <p:spPr>
          <a:xfrm>
            <a:off x="922398" y="4545721"/>
            <a:ext cx="1485259" cy="1331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Informer et rencontrer les collectivités</a:t>
            </a:r>
          </a:p>
        </p:txBody>
      </p:sp>
      <p:sp>
        <p:nvSpPr>
          <p:cNvPr id="12" name="Flèche gauche 11"/>
          <p:cNvSpPr/>
          <p:nvPr/>
        </p:nvSpPr>
        <p:spPr>
          <a:xfrm>
            <a:off x="2481744" y="5103882"/>
            <a:ext cx="1080120" cy="21522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277299" y="4577499"/>
            <a:ext cx="2016224" cy="1277273"/>
          </a:xfrm>
          <a:prstGeom prst="rect">
            <a:avLst/>
          </a:prstGeom>
          <a:noFill/>
        </p:spPr>
        <p:txBody>
          <a:bodyPr wrap="square" rtlCol="0">
            <a:spAutoFit/>
          </a:bodyPr>
          <a:lstStyle/>
          <a:p>
            <a:r>
              <a:rPr lang="fr-FR" sz="1100" dirty="0" smtClean="0"/>
              <a:t>S’appuyer sur </a:t>
            </a:r>
          </a:p>
          <a:p>
            <a:r>
              <a:rPr lang="fr-FR" sz="1100" dirty="0" smtClean="0"/>
              <a:t>les textes  législatifs</a:t>
            </a:r>
          </a:p>
          <a:p>
            <a:r>
              <a:rPr lang="fr-FR" sz="1100" dirty="0" smtClean="0"/>
              <a:t>Le guide MEN.</a:t>
            </a:r>
          </a:p>
          <a:p>
            <a:endParaRPr lang="fr-FR" sz="1100" dirty="0"/>
          </a:p>
          <a:p>
            <a:r>
              <a:rPr lang="fr-FR" sz="1100" dirty="0" smtClean="0"/>
              <a:t>Demander  un audit </a:t>
            </a:r>
            <a:r>
              <a:rPr lang="fr-FR" sz="1100" dirty="0"/>
              <a:t> </a:t>
            </a:r>
            <a:r>
              <a:rPr lang="fr-FR" sz="1100" dirty="0" smtClean="0"/>
              <a:t>en matière d’ équipements sportifs municipaux </a:t>
            </a:r>
            <a:endParaRPr lang="fr-FR" sz="1100" dirty="0"/>
          </a:p>
        </p:txBody>
      </p:sp>
      <p:sp>
        <p:nvSpPr>
          <p:cNvPr id="14" name="Ellipse 13"/>
          <p:cNvSpPr/>
          <p:nvPr/>
        </p:nvSpPr>
        <p:spPr>
          <a:xfrm>
            <a:off x="7112159" y="2299523"/>
            <a:ext cx="1440161" cy="130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Informer et rencontrer les représentants de l’E.N</a:t>
            </a:r>
          </a:p>
        </p:txBody>
      </p:sp>
      <p:sp>
        <p:nvSpPr>
          <p:cNvPr id="15" name="Flèche gauche 14"/>
          <p:cNvSpPr/>
          <p:nvPr/>
        </p:nvSpPr>
        <p:spPr>
          <a:xfrm rot="10800000">
            <a:off x="5938327" y="2944344"/>
            <a:ext cx="1080120" cy="21522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726057" y="2728731"/>
            <a:ext cx="1346944" cy="1015663"/>
          </a:xfrm>
          <a:prstGeom prst="rect">
            <a:avLst/>
          </a:prstGeom>
          <a:noFill/>
        </p:spPr>
        <p:txBody>
          <a:bodyPr wrap="square" rtlCol="0">
            <a:spAutoFit/>
          </a:bodyPr>
          <a:lstStyle/>
          <a:p>
            <a:r>
              <a:rPr lang="fr-FR" sz="1000" dirty="0" smtClean="0"/>
              <a:t>S’appuyer sur </a:t>
            </a:r>
          </a:p>
          <a:p>
            <a:r>
              <a:rPr lang="fr-FR" sz="1000" dirty="0" smtClean="0"/>
              <a:t>les programmes.</a:t>
            </a:r>
          </a:p>
          <a:p>
            <a:r>
              <a:rPr lang="fr-FR" sz="1000" dirty="0" smtClean="0"/>
              <a:t>Le guide MEN et</a:t>
            </a:r>
          </a:p>
          <a:p>
            <a:r>
              <a:rPr lang="fr-FR" sz="1000" dirty="0" smtClean="0"/>
              <a:t> la cour des comptes.</a:t>
            </a:r>
          </a:p>
          <a:p>
            <a:endParaRPr lang="fr-FR" sz="1000" dirty="0"/>
          </a:p>
        </p:txBody>
      </p:sp>
      <p:sp>
        <p:nvSpPr>
          <p:cNvPr id="17" name="Ellipse 16"/>
          <p:cNvSpPr/>
          <p:nvPr/>
        </p:nvSpPr>
        <p:spPr>
          <a:xfrm>
            <a:off x="7148162" y="3738202"/>
            <a:ext cx="1368153" cy="1277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Informer et rencontrer le monde associatif</a:t>
            </a:r>
          </a:p>
        </p:txBody>
      </p:sp>
      <p:sp>
        <p:nvSpPr>
          <p:cNvPr id="18" name="Flèche gauche 17"/>
          <p:cNvSpPr/>
          <p:nvPr/>
        </p:nvSpPr>
        <p:spPr>
          <a:xfrm rot="10800000">
            <a:off x="6188762" y="4302406"/>
            <a:ext cx="914875" cy="23131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676594" y="3970785"/>
            <a:ext cx="1512168" cy="938719"/>
          </a:xfrm>
          <a:prstGeom prst="rect">
            <a:avLst/>
          </a:prstGeom>
          <a:noFill/>
        </p:spPr>
        <p:txBody>
          <a:bodyPr wrap="square" rtlCol="0">
            <a:spAutoFit/>
          </a:bodyPr>
          <a:lstStyle/>
          <a:p>
            <a:r>
              <a:rPr lang="fr-FR" sz="1100" dirty="0" smtClean="0"/>
              <a:t>Elaborer une stratégie collective </a:t>
            </a:r>
          </a:p>
          <a:p>
            <a:r>
              <a:rPr lang="fr-FR" sz="1100" dirty="0" smtClean="0"/>
              <a:t>Mettant en avant la mutualisation des équipements</a:t>
            </a:r>
            <a:endParaRPr lang="fr-FR" sz="1100" dirty="0"/>
          </a:p>
        </p:txBody>
      </p:sp>
      <p:sp>
        <p:nvSpPr>
          <p:cNvPr id="20" name="Ellipse 19"/>
          <p:cNvSpPr/>
          <p:nvPr/>
        </p:nvSpPr>
        <p:spPr>
          <a:xfrm>
            <a:off x="5381499" y="5031493"/>
            <a:ext cx="2790901" cy="13498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Rencontrer les différentes listes se présentant aux élections municipales.</a:t>
            </a:r>
          </a:p>
          <a:p>
            <a:pPr algn="ctr"/>
            <a:r>
              <a:rPr lang="fr-FR" sz="1200" b="1" dirty="0" smtClean="0">
                <a:solidFill>
                  <a:schemeClr val="tx1"/>
                </a:solidFill>
              </a:rPr>
              <a:t>Rédiger des articles pour les journaux .</a:t>
            </a:r>
          </a:p>
        </p:txBody>
      </p:sp>
    </p:spTree>
    <p:extLst>
      <p:ext uri="{BB962C8B-B14F-4D97-AF65-F5344CB8AC3E}">
        <p14:creationId xmlns:p14="http://schemas.microsoft.com/office/powerpoint/2010/main" val="98905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734424" y="836712"/>
            <a:ext cx="3300984" cy="5112568"/>
          </a:xfrm>
        </p:spPr>
        <p:txBody>
          <a:bodyPr>
            <a:normAutofit/>
          </a:bodyPr>
          <a:lstStyle/>
          <a:p>
            <a:pPr algn="ctr"/>
            <a:r>
              <a:rPr lang="fr-FR" sz="1400" b="1" dirty="0" smtClean="0"/>
              <a:t>En accès libre et téléchargeable dans la rubrique équipements du site du SNEPFSU</a:t>
            </a:r>
            <a:br>
              <a:rPr lang="fr-FR" sz="1400" b="1" dirty="0" smtClean="0"/>
            </a:br>
            <a:r>
              <a:rPr lang="fr-FR" sz="1400" b="1" dirty="0" smtClean="0">
                <a:solidFill>
                  <a:srgbClr val="FF0000"/>
                </a:solidFill>
              </a:rPr>
              <a:t>http://www.snepfsu.net</a:t>
            </a:r>
            <a:endParaRPr lang="fr-FR" sz="1400" b="1" dirty="0">
              <a:solidFill>
                <a:srgbClr val="FF0000"/>
              </a:solidFill>
            </a:endParaRPr>
          </a:p>
        </p:txBody>
      </p:sp>
      <p:sp>
        <p:nvSpPr>
          <p:cNvPr id="7" name="Espace réservé du texte 6"/>
          <p:cNvSpPr>
            <a:spLocks noGrp="1"/>
          </p:cNvSpPr>
          <p:nvPr>
            <p:ph type="body" sz="half" idx="2"/>
          </p:nvPr>
        </p:nvSpPr>
        <p:spPr>
          <a:xfrm>
            <a:off x="4716016" y="692696"/>
            <a:ext cx="3300573" cy="3888432"/>
          </a:xfrm>
        </p:spPr>
        <p:txBody>
          <a:bodyPr/>
          <a:lstStyle/>
          <a:p>
            <a:pPr algn="ctr"/>
            <a:r>
              <a:rPr lang="fr-FR" sz="4000" b="1" dirty="0" smtClean="0"/>
              <a:t>Des outils </a:t>
            </a:r>
          </a:p>
          <a:p>
            <a:endParaRPr lang="fr-FR" dirty="0"/>
          </a:p>
          <a:p>
            <a:r>
              <a:rPr lang="fr-FR" dirty="0"/>
              <a:t>P</a:t>
            </a:r>
            <a:r>
              <a:rPr lang="fr-FR" dirty="0" smtClean="0"/>
              <a:t>our comprendre les besoins.</a:t>
            </a:r>
          </a:p>
          <a:p>
            <a:endParaRPr lang="fr-FR" dirty="0"/>
          </a:p>
          <a:p>
            <a:r>
              <a:rPr lang="fr-FR" dirty="0" smtClean="0"/>
              <a:t>Pour élaborer des projets.</a:t>
            </a:r>
          </a:p>
          <a:p>
            <a:endParaRPr lang="fr-FR" dirty="0"/>
          </a:p>
          <a:p>
            <a:r>
              <a:rPr lang="fr-FR" dirty="0" smtClean="0"/>
              <a:t>Pour aller à la rencontre des décideurs.</a:t>
            </a:r>
          </a:p>
          <a:p>
            <a:endParaRPr lang="fr-FR" dirty="0"/>
          </a:p>
          <a:p>
            <a:r>
              <a:rPr lang="fr-FR" dirty="0" smtClean="0"/>
              <a:t>Pour proposer des plans, des tracés, des aménagements d’espaces fonctionnels</a:t>
            </a:r>
          </a:p>
          <a:p>
            <a:endParaRPr lang="fr-FR" dirty="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788013D7-758C-4095-994A-4225518F5E1D}" type="slidenum">
              <a:rPr lang="fr-FR" smtClean="0"/>
              <a:t>24</a:t>
            </a:fld>
            <a:endParaRPr lang="fr-FR" dirty="0"/>
          </a:p>
        </p:txBody>
      </p:sp>
      <p:pic>
        <p:nvPicPr>
          <p:cNvPr id="10"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6571" r="6571"/>
          <a:stretch>
            <a:fillRect/>
          </a:stretch>
        </p:blipFill>
        <p:spPr bwMode="auto">
          <a:xfrm rot="10800000">
            <a:off x="251519" y="188640"/>
            <a:ext cx="4257327" cy="63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9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25</a:t>
            </a:fld>
            <a:endParaRPr lang="fr-FR" dirty="0"/>
          </a:p>
        </p:txBody>
      </p:sp>
      <p:sp>
        <p:nvSpPr>
          <p:cNvPr id="4" name="Titre 3"/>
          <p:cNvSpPr>
            <a:spLocks noGrp="1"/>
          </p:cNvSpPr>
          <p:nvPr>
            <p:ph type="title" idx="4294967295"/>
          </p:nvPr>
        </p:nvSpPr>
        <p:spPr>
          <a:xfrm>
            <a:off x="2339752" y="2276872"/>
            <a:ext cx="4824536" cy="1368152"/>
          </a:xfrm>
        </p:spPr>
        <p:txBody>
          <a:bodyPr>
            <a:noAutofit/>
          </a:bodyPr>
          <a:lstStyle/>
          <a:p>
            <a:pPr algn="ctr"/>
            <a:r>
              <a:rPr lang="fr-FR" sz="12000" dirty="0" smtClean="0"/>
              <a:t>FIN</a:t>
            </a:r>
            <a:endParaRPr lang="fr-FR" sz="12000" dirty="0"/>
          </a:p>
        </p:txBody>
      </p:sp>
    </p:spTree>
    <p:extLst>
      <p:ext uri="{BB962C8B-B14F-4D97-AF65-F5344CB8AC3E}">
        <p14:creationId xmlns:p14="http://schemas.microsoft.com/office/powerpoint/2010/main" val="357035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788013D7-758C-4095-994A-4225518F5E1D}" type="slidenum">
              <a:rPr lang="fr-FR" smtClean="0"/>
              <a:t>3</a:t>
            </a:fld>
            <a:endParaRPr lang="fr-FR" dirty="0"/>
          </a:p>
        </p:txBody>
      </p:sp>
      <p:sp>
        <p:nvSpPr>
          <p:cNvPr id="8" name="Ellipse 7"/>
          <p:cNvSpPr/>
          <p:nvPr/>
        </p:nvSpPr>
        <p:spPr>
          <a:xfrm>
            <a:off x="822433" y="1844823"/>
            <a:ext cx="2565254" cy="252815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Faire de l’enseignant d’EPS/militant..</a:t>
            </a:r>
          </a:p>
          <a:p>
            <a:pPr algn="ctr"/>
            <a:r>
              <a:rPr lang="fr-FR" dirty="0" smtClean="0"/>
              <a:t> </a:t>
            </a:r>
            <a:endParaRPr lang="fr-FR" dirty="0"/>
          </a:p>
        </p:txBody>
      </p:sp>
      <p:sp>
        <p:nvSpPr>
          <p:cNvPr id="11" name="Flèche droite 10"/>
          <p:cNvSpPr/>
          <p:nvPr/>
        </p:nvSpPr>
        <p:spPr>
          <a:xfrm rot="19410981">
            <a:off x="3258287" y="1474573"/>
            <a:ext cx="844607" cy="194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541286" y="756863"/>
            <a:ext cx="3760968" cy="954107"/>
          </a:xfrm>
          <a:prstGeom prst="rect">
            <a:avLst/>
          </a:prstGeom>
          <a:noFill/>
        </p:spPr>
        <p:txBody>
          <a:bodyPr wrap="square" rtlCol="0">
            <a:spAutoFit/>
          </a:bodyPr>
          <a:lstStyle/>
          <a:p>
            <a:r>
              <a:rPr lang="fr-FR" sz="1400" b="1" dirty="0" smtClean="0"/>
              <a:t>Un fin politique </a:t>
            </a:r>
            <a:r>
              <a:rPr lang="fr-FR" sz="1400" dirty="0" smtClean="0"/>
              <a:t>au fait des enjeux nationaux, des orientations régionales, départementales</a:t>
            </a:r>
            <a:r>
              <a:rPr lang="fr-FR" sz="1400" dirty="0"/>
              <a:t> </a:t>
            </a:r>
            <a:r>
              <a:rPr lang="fr-FR" sz="1400" dirty="0" smtClean="0"/>
              <a:t>et municipales. </a:t>
            </a:r>
          </a:p>
          <a:p>
            <a:r>
              <a:rPr lang="fr-FR" sz="1400" dirty="0" smtClean="0"/>
              <a:t>OMS, CDEN, CAEN.</a:t>
            </a:r>
            <a:endParaRPr lang="fr-FR" sz="1400" dirty="0"/>
          </a:p>
        </p:txBody>
      </p:sp>
      <p:sp>
        <p:nvSpPr>
          <p:cNvPr id="14" name="ZoneTexte 13"/>
          <p:cNvSpPr txBox="1"/>
          <p:nvPr/>
        </p:nvSpPr>
        <p:spPr>
          <a:xfrm>
            <a:off x="4548367" y="1782974"/>
            <a:ext cx="3746806" cy="954107"/>
          </a:xfrm>
          <a:prstGeom prst="rect">
            <a:avLst/>
          </a:prstGeom>
          <a:noFill/>
        </p:spPr>
        <p:txBody>
          <a:bodyPr wrap="square" rtlCol="0">
            <a:spAutoFit/>
          </a:bodyPr>
          <a:lstStyle/>
          <a:p>
            <a:r>
              <a:rPr lang="fr-FR" sz="1400" dirty="0" smtClean="0"/>
              <a:t>Un défenseur des </a:t>
            </a:r>
            <a:r>
              <a:rPr lang="fr-FR" sz="1400" b="1" dirty="0" smtClean="0"/>
              <a:t>valeurs </a:t>
            </a:r>
            <a:r>
              <a:rPr lang="fr-FR" sz="1400" dirty="0" smtClean="0"/>
              <a:t>que véhiculent les pratiques physiques sportives et artistiques tant en EPS, au sein de son AS qu’en tant animateur associatif </a:t>
            </a:r>
            <a:endParaRPr lang="fr-FR" sz="1400" dirty="0"/>
          </a:p>
        </p:txBody>
      </p:sp>
      <p:sp>
        <p:nvSpPr>
          <p:cNvPr id="15" name="ZoneTexte 14"/>
          <p:cNvSpPr txBox="1"/>
          <p:nvPr/>
        </p:nvSpPr>
        <p:spPr>
          <a:xfrm>
            <a:off x="4579176" y="2952525"/>
            <a:ext cx="3384376" cy="954107"/>
          </a:xfrm>
          <a:prstGeom prst="rect">
            <a:avLst/>
          </a:prstGeom>
          <a:noFill/>
        </p:spPr>
        <p:txBody>
          <a:bodyPr wrap="square" rtlCol="0">
            <a:spAutoFit/>
          </a:bodyPr>
          <a:lstStyle/>
          <a:p>
            <a:r>
              <a:rPr lang="fr-FR" sz="1400" b="1" dirty="0" smtClean="0"/>
              <a:t>Un pédagogue </a:t>
            </a:r>
            <a:r>
              <a:rPr lang="fr-FR" sz="1400" dirty="0" smtClean="0"/>
              <a:t>au service de tous les élèves et surtout en direction de ceux qui n’ont que l’école pour apprendre</a:t>
            </a:r>
            <a:endParaRPr lang="fr-FR" sz="1400" dirty="0"/>
          </a:p>
        </p:txBody>
      </p:sp>
      <p:sp>
        <p:nvSpPr>
          <p:cNvPr id="2" name="ZoneTexte 1"/>
          <p:cNvSpPr txBox="1"/>
          <p:nvPr/>
        </p:nvSpPr>
        <p:spPr>
          <a:xfrm>
            <a:off x="4612651" y="4141207"/>
            <a:ext cx="3175528" cy="738664"/>
          </a:xfrm>
          <a:prstGeom prst="rect">
            <a:avLst/>
          </a:prstGeom>
          <a:noFill/>
        </p:spPr>
        <p:txBody>
          <a:bodyPr wrap="square" rtlCol="0">
            <a:spAutoFit/>
          </a:bodyPr>
          <a:lstStyle/>
          <a:p>
            <a:r>
              <a:rPr lang="fr-FR" sz="1400" b="1" dirty="0" smtClean="0"/>
              <a:t>Un connaisseur </a:t>
            </a:r>
            <a:r>
              <a:rPr lang="fr-FR" sz="1400" dirty="0" smtClean="0"/>
              <a:t>des textes législatifs depuis 1983 qui régissent les équipements sportifs.</a:t>
            </a:r>
            <a:endParaRPr lang="fr-FR" sz="1400" dirty="0"/>
          </a:p>
        </p:txBody>
      </p:sp>
      <p:sp>
        <p:nvSpPr>
          <p:cNvPr id="17" name="Flèche droite 16"/>
          <p:cNvSpPr/>
          <p:nvPr/>
        </p:nvSpPr>
        <p:spPr>
          <a:xfrm rot="20464505">
            <a:off x="3505426" y="2215888"/>
            <a:ext cx="844607" cy="194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3688003" y="3211903"/>
            <a:ext cx="844607" cy="194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1162839">
            <a:off x="3461399" y="4044071"/>
            <a:ext cx="844607" cy="194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2090893">
            <a:off x="3183190" y="4895607"/>
            <a:ext cx="844607" cy="194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747101" y="5157192"/>
            <a:ext cx="3247536" cy="830997"/>
          </a:xfrm>
          <a:prstGeom prst="rect">
            <a:avLst/>
          </a:prstGeom>
          <a:solidFill>
            <a:srgbClr val="FFC000"/>
          </a:solidFill>
        </p:spPr>
        <p:txBody>
          <a:bodyPr wrap="square" rtlCol="0">
            <a:spAutoFit/>
          </a:bodyPr>
          <a:lstStyle/>
          <a:p>
            <a:r>
              <a:rPr lang="fr-FR" sz="1600" b="1" dirty="0" smtClean="0"/>
              <a:t>Un technicien y compris sur le plan du développement durable.</a:t>
            </a:r>
            <a:endParaRPr lang="fr-FR" sz="1600" b="1" dirty="0"/>
          </a:p>
        </p:txBody>
      </p:sp>
    </p:spTree>
    <p:extLst>
      <p:ext uri="{BB962C8B-B14F-4D97-AF65-F5344CB8AC3E}">
        <p14:creationId xmlns:p14="http://schemas.microsoft.com/office/powerpoint/2010/main" val="427011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4</a:t>
            </a:fld>
            <a:endParaRPr lang="fr-FR" dirty="0"/>
          </a:p>
        </p:txBody>
      </p:sp>
      <p:sp>
        <p:nvSpPr>
          <p:cNvPr id="3" name="Titre 2"/>
          <p:cNvSpPr>
            <a:spLocks noGrp="1"/>
          </p:cNvSpPr>
          <p:nvPr>
            <p:ph type="title" idx="4294967295"/>
          </p:nvPr>
        </p:nvSpPr>
        <p:spPr>
          <a:xfrm>
            <a:off x="2119313" y="692696"/>
            <a:ext cx="7024687" cy="720725"/>
          </a:xfrm>
          <a:solidFill>
            <a:srgbClr val="E2A908"/>
          </a:solidFill>
        </p:spPr>
        <p:txBody>
          <a:bodyPr/>
          <a:lstStyle/>
          <a:p>
            <a:r>
              <a:rPr lang="fr-FR" b="1" dirty="0" smtClean="0">
                <a:solidFill>
                  <a:schemeClr val="tx1"/>
                </a:solidFill>
              </a:rPr>
              <a:t>Avec un double objectif</a:t>
            </a:r>
            <a:endParaRPr lang="fr-FR" b="1" dirty="0">
              <a:solidFill>
                <a:schemeClr val="tx1"/>
              </a:solidFill>
            </a:endParaRPr>
          </a:p>
        </p:txBody>
      </p:sp>
      <p:sp>
        <p:nvSpPr>
          <p:cNvPr id="4" name="Espace réservé du texte 3"/>
          <p:cNvSpPr>
            <a:spLocks noGrp="1"/>
          </p:cNvSpPr>
          <p:nvPr>
            <p:ph type="body" idx="4294967295"/>
          </p:nvPr>
        </p:nvSpPr>
        <p:spPr>
          <a:xfrm>
            <a:off x="1367644" y="1403366"/>
            <a:ext cx="6768752" cy="433387"/>
          </a:xfrm>
        </p:spPr>
        <p:txBody>
          <a:bodyPr>
            <a:normAutofit lnSpcReduction="10000"/>
          </a:bodyPr>
          <a:lstStyle/>
          <a:p>
            <a:pPr marL="68580" indent="0" algn="ctr">
              <a:buNone/>
            </a:pPr>
            <a:r>
              <a:rPr lang="fr-FR" b="1" dirty="0" smtClean="0">
                <a:solidFill>
                  <a:srgbClr val="FF0000"/>
                </a:solidFill>
              </a:rPr>
              <a:t>Modifier les représentations…</a:t>
            </a:r>
            <a:endParaRPr lang="fr-FR" b="1" dirty="0">
              <a:solidFill>
                <a:srgbClr val="FF0000"/>
              </a:solidFill>
            </a:endParaRPr>
          </a:p>
        </p:txBody>
      </p:sp>
      <p:sp>
        <p:nvSpPr>
          <p:cNvPr id="8" name="Ellipse 7"/>
          <p:cNvSpPr/>
          <p:nvPr/>
        </p:nvSpPr>
        <p:spPr>
          <a:xfrm rot="16200000">
            <a:off x="3095836" y="2564904"/>
            <a:ext cx="3384376"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rot="16200000">
            <a:off x="3635896" y="2564904"/>
            <a:ext cx="2304256" cy="35283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rot="16200000">
            <a:off x="4211960" y="2555200"/>
            <a:ext cx="1152128" cy="3516392"/>
          </a:xfrm>
          <a:prstGeom prst="ellipse">
            <a:avLst/>
          </a:prstGeom>
          <a:solidFill>
            <a:srgbClr val="E2A90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smtClean="0">
                <a:solidFill>
                  <a:schemeClr val="tx1"/>
                </a:solidFill>
              </a:rPr>
              <a:t>Des équipements sportifs  pour TOUTES et TOUS</a:t>
            </a:r>
            <a:endParaRPr lang="fr-FR" b="1" dirty="0">
              <a:solidFill>
                <a:schemeClr val="tx1"/>
              </a:solidFill>
            </a:endParaRPr>
          </a:p>
        </p:txBody>
      </p:sp>
      <p:sp>
        <p:nvSpPr>
          <p:cNvPr id="11" name="Bulle ronde 10"/>
          <p:cNvSpPr/>
          <p:nvPr/>
        </p:nvSpPr>
        <p:spPr>
          <a:xfrm>
            <a:off x="6744083" y="4276156"/>
            <a:ext cx="1944216" cy="1368152"/>
          </a:xfrm>
          <a:prstGeom prst="wedgeEllipseCallout">
            <a:avLst>
              <a:gd name="adj1" fmla="val -87911"/>
              <a:gd name="adj2" fmla="val 32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…du monde politique</a:t>
            </a:r>
            <a:endParaRPr lang="fr-FR" dirty="0"/>
          </a:p>
        </p:txBody>
      </p:sp>
      <p:sp>
        <p:nvSpPr>
          <p:cNvPr id="12" name="Bulle ronde 11"/>
          <p:cNvSpPr/>
          <p:nvPr/>
        </p:nvSpPr>
        <p:spPr>
          <a:xfrm>
            <a:off x="6985330" y="1665206"/>
            <a:ext cx="1461723" cy="1197363"/>
          </a:xfrm>
          <a:prstGeom prst="wedgeEllipseCallout">
            <a:avLst>
              <a:gd name="adj1" fmla="val -150716"/>
              <a:gd name="adj2" fmla="val 114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…du monde sportif</a:t>
            </a:r>
            <a:endParaRPr lang="fr-FR" dirty="0"/>
          </a:p>
        </p:txBody>
      </p:sp>
      <p:sp>
        <p:nvSpPr>
          <p:cNvPr id="5" name="Bulle ronde 4"/>
          <p:cNvSpPr/>
          <p:nvPr/>
        </p:nvSpPr>
        <p:spPr>
          <a:xfrm flipH="1">
            <a:off x="534539" y="2862569"/>
            <a:ext cx="2520280" cy="1196270"/>
          </a:xfrm>
          <a:prstGeom prst="wedgeEllipseCallout">
            <a:avLst>
              <a:gd name="adj1" fmla="val -67896"/>
              <a:gd name="adj2" fmla="val 64965"/>
            </a:avLst>
          </a:prstGeom>
          <a:solidFill>
            <a:srgbClr val="E2A9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…des enseignants d’EPS</a:t>
            </a:r>
            <a:endParaRPr lang="fr-FR" dirty="0">
              <a:solidFill>
                <a:schemeClr val="tx1"/>
              </a:solidFill>
            </a:endParaRPr>
          </a:p>
        </p:txBody>
      </p:sp>
      <p:sp>
        <p:nvSpPr>
          <p:cNvPr id="6" name="ZoneTexte 5"/>
          <p:cNvSpPr txBox="1"/>
          <p:nvPr/>
        </p:nvSpPr>
        <p:spPr>
          <a:xfrm>
            <a:off x="516350" y="4696398"/>
            <a:ext cx="2592288" cy="1754326"/>
          </a:xfrm>
          <a:prstGeom prst="rect">
            <a:avLst/>
          </a:prstGeom>
          <a:noFill/>
        </p:spPr>
        <p:txBody>
          <a:bodyPr wrap="square" rtlCol="0">
            <a:spAutoFit/>
          </a:bodyPr>
          <a:lstStyle/>
          <a:p>
            <a:r>
              <a:rPr lang="fr-FR" sz="1200" b="1" i="1" dirty="0" smtClean="0"/>
              <a:t>« Moi je fais partie de ceux qui avaient peur des plots » </a:t>
            </a:r>
          </a:p>
          <a:p>
            <a:r>
              <a:rPr lang="fr-FR" sz="1200" dirty="0" smtClean="0"/>
              <a:t>Maire chargé du budget à Challans.</a:t>
            </a:r>
          </a:p>
          <a:p>
            <a:endParaRPr lang="fr-FR" sz="1200" dirty="0"/>
          </a:p>
          <a:p>
            <a:r>
              <a:rPr lang="fr-FR" sz="1200" b="1" i="1" dirty="0" smtClean="0"/>
              <a:t>« Moi je fais partie de ceux qui n’arrivaient pas dans le sable »</a:t>
            </a:r>
          </a:p>
          <a:p>
            <a:r>
              <a:rPr lang="fr-FR" sz="1200" dirty="0" smtClean="0"/>
              <a:t>Cabinet  conseil  sur les équipements sportifs</a:t>
            </a:r>
            <a:endParaRPr lang="fr-FR" sz="1200" dirty="0"/>
          </a:p>
        </p:txBody>
      </p:sp>
    </p:spTree>
    <p:extLst>
      <p:ext uri="{BB962C8B-B14F-4D97-AF65-F5344CB8AC3E}">
        <p14:creationId xmlns:p14="http://schemas.microsoft.com/office/powerpoint/2010/main" val="77570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5</a:t>
            </a:fld>
            <a:endParaRPr lang="fr-FR" dirty="0"/>
          </a:p>
        </p:txBody>
      </p:sp>
      <p:sp>
        <p:nvSpPr>
          <p:cNvPr id="8" name="Ellipse 7"/>
          <p:cNvSpPr/>
          <p:nvPr/>
        </p:nvSpPr>
        <p:spPr>
          <a:xfrm rot="16200000">
            <a:off x="3146554" y="1772816"/>
            <a:ext cx="3384376"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rot="16200000">
            <a:off x="3692614" y="1772816"/>
            <a:ext cx="2304256" cy="35283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rot="16200000">
            <a:off x="4262678" y="1772816"/>
            <a:ext cx="1152128" cy="3516392"/>
          </a:xfrm>
          <a:prstGeom prst="ellipse">
            <a:avLst/>
          </a:prstGeom>
          <a:solidFill>
            <a:srgbClr val="E2A90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smtClean="0">
                <a:solidFill>
                  <a:schemeClr val="tx1"/>
                </a:solidFill>
              </a:rPr>
              <a:t>Des équipements sportifs  pour TOUTES et TOUS</a:t>
            </a:r>
            <a:endParaRPr lang="fr-FR" b="1" dirty="0">
              <a:solidFill>
                <a:schemeClr val="tx1"/>
              </a:solidFill>
            </a:endParaRPr>
          </a:p>
        </p:txBody>
      </p:sp>
      <p:sp>
        <p:nvSpPr>
          <p:cNvPr id="11" name="Bulle ronde 10"/>
          <p:cNvSpPr/>
          <p:nvPr/>
        </p:nvSpPr>
        <p:spPr>
          <a:xfrm>
            <a:off x="6458188" y="3747435"/>
            <a:ext cx="2145526" cy="2200544"/>
          </a:xfrm>
          <a:prstGeom prst="wedgeEllipseCallout">
            <a:avLst>
              <a:gd name="adj1" fmla="val -92110"/>
              <a:gd name="adj2" fmla="val 4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Financer et construire des équipements sportifs </a:t>
            </a:r>
            <a:r>
              <a:rPr lang="fr-FR" sz="1400" b="1" i="1" dirty="0" err="1" smtClean="0">
                <a:solidFill>
                  <a:schemeClr val="tx1"/>
                </a:solidFill>
              </a:rPr>
              <a:t>mutualisables</a:t>
            </a:r>
            <a:r>
              <a:rPr lang="fr-FR" sz="1400" b="1" i="1" dirty="0" smtClean="0">
                <a:solidFill>
                  <a:schemeClr val="tx1"/>
                </a:solidFill>
              </a:rPr>
              <a:t>  </a:t>
            </a:r>
            <a:r>
              <a:rPr lang="fr-FR" sz="1400" b="1" dirty="0" smtClean="0">
                <a:solidFill>
                  <a:schemeClr val="tx1"/>
                </a:solidFill>
              </a:rPr>
              <a:t>c’est  satisfaire tous les utilisateurs</a:t>
            </a:r>
            <a:endParaRPr lang="fr-FR" sz="1400" b="1" dirty="0">
              <a:solidFill>
                <a:schemeClr val="tx1"/>
              </a:solidFill>
            </a:endParaRPr>
          </a:p>
        </p:txBody>
      </p:sp>
      <p:sp>
        <p:nvSpPr>
          <p:cNvPr id="12" name="Bulle ronde 11"/>
          <p:cNvSpPr/>
          <p:nvPr/>
        </p:nvSpPr>
        <p:spPr>
          <a:xfrm>
            <a:off x="6602938" y="1154748"/>
            <a:ext cx="2231514" cy="1800200"/>
          </a:xfrm>
          <a:prstGeom prst="wedgeEllipseCallout">
            <a:avLst>
              <a:gd name="adj1" fmla="val -90195"/>
              <a:gd name="adj2" fmla="val 4608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dirty="0" smtClean="0"/>
              <a:t>Qu’entraîner dans des espaces de jeu multiples, c’est un PLUS  </a:t>
            </a:r>
            <a:endParaRPr lang="fr-FR" sz="1400" b="1" dirty="0"/>
          </a:p>
        </p:txBody>
      </p:sp>
      <p:sp>
        <p:nvSpPr>
          <p:cNvPr id="5" name="Bulle ronde 4"/>
          <p:cNvSpPr/>
          <p:nvPr/>
        </p:nvSpPr>
        <p:spPr>
          <a:xfrm flipH="1">
            <a:off x="526085" y="2140790"/>
            <a:ext cx="2520280" cy="1966287"/>
          </a:xfrm>
          <a:prstGeom prst="wedgeEllipseCallout">
            <a:avLst>
              <a:gd name="adj1" fmla="val -76091"/>
              <a:gd name="adj2" fmla="val 31639"/>
            </a:avLst>
          </a:prstGeom>
          <a:solidFill>
            <a:srgbClr val="E2A9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Qu’enseigner dans des conditions dignes, c’est possible</a:t>
            </a:r>
            <a:endParaRPr lang="fr-FR" b="1" dirty="0">
              <a:solidFill>
                <a:schemeClr val="tx1"/>
              </a:solidFill>
            </a:endParaRPr>
          </a:p>
        </p:txBody>
      </p:sp>
      <p:sp>
        <p:nvSpPr>
          <p:cNvPr id="13" name="Titre 2"/>
          <p:cNvSpPr txBox="1">
            <a:spLocks/>
          </p:cNvSpPr>
          <p:nvPr/>
        </p:nvSpPr>
        <p:spPr>
          <a:xfrm>
            <a:off x="562311" y="734571"/>
            <a:ext cx="8041403" cy="894229"/>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smtClean="0">
                <a:solidFill>
                  <a:srgbClr val="FF0000"/>
                </a:solidFill>
              </a:rPr>
              <a:t>Et s’associer, réfléchir</a:t>
            </a:r>
            <a:r>
              <a:rPr lang="fr-FR" sz="2000" b="1" dirty="0">
                <a:solidFill>
                  <a:srgbClr val="FF0000"/>
                </a:solidFill>
              </a:rPr>
              <a:t>, </a:t>
            </a:r>
            <a:r>
              <a:rPr lang="fr-FR" sz="2000" b="1" dirty="0" smtClean="0">
                <a:solidFill>
                  <a:srgbClr val="FF0000"/>
                </a:solidFill>
              </a:rPr>
              <a:t>concevoir, financer et construire des équipements </a:t>
            </a:r>
            <a:r>
              <a:rPr lang="fr-FR" sz="3200" b="1" dirty="0" err="1" smtClean="0">
                <a:solidFill>
                  <a:srgbClr val="FF0000"/>
                </a:solidFill>
              </a:rPr>
              <a:t>mutualisables</a:t>
            </a:r>
            <a:endParaRPr lang="fr-FR" sz="3200" b="1" dirty="0">
              <a:solidFill>
                <a:srgbClr val="FF0000"/>
              </a:solidFill>
            </a:endParaRPr>
          </a:p>
        </p:txBody>
      </p:sp>
      <p:sp>
        <p:nvSpPr>
          <p:cNvPr id="3" name="ZoneTexte 2"/>
          <p:cNvSpPr txBox="1"/>
          <p:nvPr/>
        </p:nvSpPr>
        <p:spPr>
          <a:xfrm>
            <a:off x="507333" y="4437112"/>
            <a:ext cx="2808312" cy="1938992"/>
          </a:xfrm>
          <a:prstGeom prst="rect">
            <a:avLst/>
          </a:prstGeom>
          <a:noFill/>
        </p:spPr>
        <p:txBody>
          <a:bodyPr wrap="square" rtlCol="0">
            <a:spAutoFit/>
          </a:bodyPr>
          <a:lstStyle/>
          <a:p>
            <a:r>
              <a:rPr lang="fr-FR" sz="1200" dirty="0" smtClean="0"/>
              <a:t>Grâce à un argumentaire mettant en avant notre professionnalité reposant sur différentes compétences et apportant des innovations.</a:t>
            </a:r>
          </a:p>
          <a:p>
            <a:endParaRPr lang="fr-FR" sz="1200" dirty="0"/>
          </a:p>
          <a:p>
            <a:r>
              <a:rPr lang="fr-FR" sz="1200" i="1" dirty="0" smtClean="0"/>
              <a:t>« </a:t>
            </a:r>
            <a:r>
              <a:rPr lang="fr-FR" sz="1200" b="1" i="1" dirty="0" smtClean="0"/>
              <a:t>C’est la 1</a:t>
            </a:r>
            <a:r>
              <a:rPr lang="fr-FR" sz="1200" b="1" i="1" baseline="30000" dirty="0" smtClean="0"/>
              <a:t>er</a:t>
            </a:r>
            <a:r>
              <a:rPr lang="fr-FR" sz="1200" b="1" i="1" dirty="0" smtClean="0"/>
              <a:t> fois qu’on me tient un tel discours et que l’on me fait de telles propositions</a:t>
            </a:r>
            <a:r>
              <a:rPr lang="fr-FR" sz="1200" i="1" dirty="0" smtClean="0"/>
              <a:t> »</a:t>
            </a:r>
          </a:p>
          <a:p>
            <a:r>
              <a:rPr lang="fr-FR" sz="1200" dirty="0" smtClean="0"/>
              <a:t>Cabinet conseil</a:t>
            </a:r>
            <a:endParaRPr lang="fr-FR" sz="1200" dirty="0"/>
          </a:p>
        </p:txBody>
      </p:sp>
    </p:spTree>
    <p:extLst>
      <p:ext uri="{BB962C8B-B14F-4D97-AF65-F5344CB8AC3E}">
        <p14:creationId xmlns:p14="http://schemas.microsoft.com/office/powerpoint/2010/main" val="377512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4716016" y="2492896"/>
            <a:ext cx="3313355" cy="1656184"/>
          </a:xfrm>
        </p:spPr>
        <p:txBody>
          <a:bodyPr>
            <a:normAutofit fontScale="90000"/>
          </a:bodyPr>
          <a:lstStyle/>
          <a:p>
            <a:pPr algn="ctr"/>
            <a:r>
              <a:rPr lang="fr-FR" dirty="0"/>
              <a:t>Les invariants.</a:t>
            </a:r>
            <a:br>
              <a:rPr lang="fr-FR" dirty="0"/>
            </a:br>
            <a:r>
              <a:rPr lang="fr-FR" dirty="0"/>
              <a:t>Des points d’appuis</a:t>
            </a:r>
          </a:p>
        </p:txBody>
      </p:sp>
      <p:sp>
        <p:nvSpPr>
          <p:cNvPr id="7" name="Sous-titre 6"/>
          <p:cNvSpPr>
            <a:spLocks noGrp="1"/>
          </p:cNvSpPr>
          <p:nvPr>
            <p:ph type="subTitle" idx="1"/>
          </p:nvPr>
        </p:nvSpPr>
        <p:spPr>
          <a:solidFill>
            <a:srgbClr val="E2A908"/>
          </a:solidFill>
        </p:spPr>
        <p:txBody>
          <a:bodyPr>
            <a:normAutofit/>
          </a:bodyPr>
          <a:lstStyle/>
          <a:p>
            <a:pPr algn="ctr"/>
            <a:r>
              <a:rPr lang="fr-FR" sz="2400" dirty="0">
                <a:solidFill>
                  <a:schemeClr val="tx1"/>
                </a:solidFill>
              </a:rPr>
              <a:t>Pour l’EPS, le sport scolaire et le sport associatif</a:t>
            </a:r>
          </a:p>
        </p:txBody>
      </p:sp>
      <p:sp>
        <p:nvSpPr>
          <p:cNvPr id="2" name="Espace réservé du numéro de diapositive 1"/>
          <p:cNvSpPr>
            <a:spLocks noGrp="1"/>
          </p:cNvSpPr>
          <p:nvPr>
            <p:ph type="sldNum" sz="quarter" idx="12"/>
          </p:nvPr>
        </p:nvSpPr>
        <p:spPr/>
        <p:txBody>
          <a:bodyPr/>
          <a:lstStyle/>
          <a:p>
            <a:fld id="{788013D7-758C-4095-994A-4225518F5E1D}" type="slidenum">
              <a:rPr lang="fr-FR" smtClean="0"/>
              <a:t>6</a:t>
            </a:fld>
            <a:endParaRPr lang="fr-FR" dirty="0"/>
          </a:p>
        </p:txBody>
      </p:sp>
      <p:sp>
        <p:nvSpPr>
          <p:cNvPr id="8" name="Ellipse 7"/>
          <p:cNvSpPr>
            <a:spLocks noChangeArrowheads="1"/>
          </p:cNvSpPr>
          <p:nvPr/>
        </p:nvSpPr>
        <p:spPr bwMode="auto">
          <a:xfrm>
            <a:off x="251520" y="260648"/>
            <a:ext cx="1584176" cy="152933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Culturel</a:t>
            </a:r>
            <a:endParaRPr kumimoji="0" lang="fr-FR" altLang="fr-FR" sz="1800" b="1" i="0" u="none" strike="noStrike" cap="none" normalizeH="0" baseline="0" dirty="0">
              <a:ln>
                <a:noFill/>
              </a:ln>
              <a:solidFill>
                <a:schemeClr val="tx1"/>
              </a:solidFill>
              <a:effectLst/>
              <a:latin typeface="Arial" pitchFamily="34" charset="0"/>
              <a:cs typeface="Arial" pitchFamily="34" charset="0"/>
            </a:endParaRPr>
          </a:p>
        </p:txBody>
      </p:sp>
      <p:sp>
        <p:nvSpPr>
          <p:cNvPr id="9" name="Ellipse 57"/>
          <p:cNvSpPr>
            <a:spLocks noChangeArrowheads="1"/>
          </p:cNvSpPr>
          <p:nvPr/>
        </p:nvSpPr>
        <p:spPr bwMode="auto">
          <a:xfrm>
            <a:off x="251520" y="2276872"/>
            <a:ext cx="1872208" cy="174535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Législatif</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 name="Ellipse 59"/>
          <p:cNvSpPr>
            <a:spLocks noChangeArrowheads="1"/>
          </p:cNvSpPr>
          <p:nvPr/>
        </p:nvSpPr>
        <p:spPr bwMode="auto">
          <a:xfrm>
            <a:off x="251519" y="4797152"/>
            <a:ext cx="1584177" cy="152933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politique</a:t>
            </a:r>
            <a:endParaRPr kumimoji="0" lang="fr-FR" altLang="fr-FR" sz="1800" b="1" i="0" u="none" strike="noStrike" cap="none" normalizeH="0" baseline="0" dirty="0">
              <a:ln>
                <a:noFill/>
              </a:ln>
              <a:solidFill>
                <a:schemeClr val="tx1"/>
              </a:solidFill>
              <a:effectLst/>
              <a:latin typeface="Arial" pitchFamily="34" charset="0"/>
              <a:cs typeface="Arial" pitchFamily="34" charset="0"/>
            </a:endParaRPr>
          </a:p>
        </p:txBody>
      </p:sp>
      <p:sp>
        <p:nvSpPr>
          <p:cNvPr id="11" name="Ellipse 10"/>
          <p:cNvSpPr>
            <a:spLocks noChangeArrowheads="1"/>
          </p:cNvSpPr>
          <p:nvPr/>
        </p:nvSpPr>
        <p:spPr bwMode="auto">
          <a:xfrm>
            <a:off x="2627784" y="188640"/>
            <a:ext cx="1800200" cy="172819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a:solidFill>
                  <a:schemeClr val="tx1"/>
                </a:solidFill>
                <a:latin typeface="Calibri" pitchFamily="34" charset="0"/>
                <a:cs typeface="Times New Roman" pitchFamily="18" charset="0"/>
              </a:rPr>
              <a:t>Technique</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Ellipse 11"/>
          <p:cNvSpPr>
            <a:spLocks noChangeArrowheads="1"/>
          </p:cNvSpPr>
          <p:nvPr/>
        </p:nvSpPr>
        <p:spPr bwMode="auto">
          <a:xfrm>
            <a:off x="2843808" y="2708919"/>
            <a:ext cx="1332359" cy="131330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b="1" dirty="0">
                <a:solidFill>
                  <a:schemeClr val="tx1"/>
                </a:solidFill>
                <a:latin typeface="Calibri" pitchFamily="34" charset="0"/>
                <a:cs typeface="Times New Roman" pitchFamily="18" charset="0"/>
              </a:rPr>
              <a:t>Développement </a:t>
            </a:r>
            <a:r>
              <a:rPr lang="fr-FR" altLang="fr-FR" sz="1200" b="1" dirty="0">
                <a:solidFill>
                  <a:schemeClr val="tx1"/>
                </a:solidFill>
                <a:latin typeface="Calibri" pitchFamily="34" charset="0"/>
                <a:cs typeface="Times New Roman" pitchFamily="18" charset="0"/>
              </a:rPr>
              <a:t>durable</a:t>
            </a:r>
            <a:endParaRPr kumimoji="0" lang="fr-FR" altLang="fr-FR" sz="1200" b="0" i="0" u="none" strike="noStrike" cap="none" normalizeH="0" baseline="0" dirty="0">
              <a:ln>
                <a:noFill/>
              </a:ln>
              <a:solidFill>
                <a:schemeClr val="tx1"/>
              </a:solidFill>
              <a:effectLst/>
              <a:latin typeface="Arial" pitchFamily="34" charset="0"/>
              <a:cs typeface="Arial" pitchFamily="34" charset="0"/>
            </a:endParaRPr>
          </a:p>
        </p:txBody>
      </p:sp>
      <p:sp>
        <p:nvSpPr>
          <p:cNvPr id="13" name="Ellipse 12"/>
          <p:cNvSpPr>
            <a:spLocks noChangeArrowheads="1"/>
          </p:cNvSpPr>
          <p:nvPr/>
        </p:nvSpPr>
        <p:spPr bwMode="auto">
          <a:xfrm>
            <a:off x="2699791" y="4653136"/>
            <a:ext cx="1728193" cy="164191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pédagogique</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ZoneTexte 13"/>
          <p:cNvSpPr txBox="1"/>
          <p:nvPr/>
        </p:nvSpPr>
        <p:spPr>
          <a:xfrm>
            <a:off x="4932040" y="764704"/>
            <a:ext cx="2952328" cy="707886"/>
          </a:xfrm>
          <a:prstGeom prst="rect">
            <a:avLst/>
          </a:prstGeom>
          <a:noFill/>
        </p:spPr>
        <p:txBody>
          <a:bodyPr wrap="square" rtlCol="0">
            <a:spAutoFit/>
          </a:bodyPr>
          <a:lstStyle/>
          <a:p>
            <a:pPr algn="ctr"/>
            <a:r>
              <a:rPr lang="fr-FR" sz="2000" b="1" dirty="0"/>
              <a:t>Se construire des outils pour convaincre</a:t>
            </a:r>
          </a:p>
        </p:txBody>
      </p:sp>
    </p:spTree>
    <p:extLst>
      <p:ext uri="{BB962C8B-B14F-4D97-AF65-F5344CB8AC3E}">
        <p14:creationId xmlns:p14="http://schemas.microsoft.com/office/powerpoint/2010/main" val="253358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57"/>
          <p:cNvSpPr>
            <a:spLocks noChangeArrowheads="1"/>
          </p:cNvSpPr>
          <p:nvPr/>
        </p:nvSpPr>
        <p:spPr bwMode="auto">
          <a:xfrm>
            <a:off x="789332" y="2728503"/>
            <a:ext cx="1466850" cy="145732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Législatif</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6" name="Ellipse 5"/>
          <p:cNvSpPr>
            <a:spLocks noChangeArrowheads="1"/>
          </p:cNvSpPr>
          <p:nvPr/>
        </p:nvSpPr>
        <p:spPr bwMode="auto">
          <a:xfrm>
            <a:off x="755995" y="908720"/>
            <a:ext cx="1533525" cy="145732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Culturel</a:t>
            </a:r>
            <a:endParaRPr kumimoji="0" lang="fr-FR" altLang="fr-FR" sz="1800" b="1" i="0" u="none" strike="noStrike" cap="none" normalizeH="0" baseline="0" dirty="0">
              <a:ln>
                <a:noFill/>
              </a:ln>
              <a:solidFill>
                <a:schemeClr val="tx1"/>
              </a:solidFill>
              <a:effectLst/>
              <a:latin typeface="Arial" pitchFamily="34" charset="0"/>
              <a:cs typeface="Arial" pitchFamily="34" charset="0"/>
            </a:endParaRPr>
          </a:p>
        </p:txBody>
      </p:sp>
      <p:sp>
        <p:nvSpPr>
          <p:cNvPr id="7" name="Ellipse 59"/>
          <p:cNvSpPr>
            <a:spLocks noChangeArrowheads="1"/>
          </p:cNvSpPr>
          <p:nvPr/>
        </p:nvSpPr>
        <p:spPr bwMode="auto">
          <a:xfrm>
            <a:off x="784101" y="4509120"/>
            <a:ext cx="1533525" cy="145732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politique</a:t>
            </a:r>
            <a:endParaRPr kumimoji="0" lang="fr-FR" altLang="fr-FR" sz="1800" b="1" i="0" u="none" strike="noStrike" cap="none" normalizeH="0" baseline="0" dirty="0">
              <a:ln>
                <a:noFill/>
              </a:ln>
              <a:solidFill>
                <a:schemeClr val="tx1"/>
              </a:solidFill>
              <a:effectLst/>
              <a:latin typeface="Arial" pitchFamily="34" charset="0"/>
              <a:cs typeface="Arial" pitchFamily="34" charset="0"/>
            </a:endParaRPr>
          </a:p>
        </p:txBody>
      </p:sp>
      <p:sp>
        <p:nvSpPr>
          <p:cNvPr id="8" name="Ellipse 7"/>
          <p:cNvSpPr>
            <a:spLocks noChangeArrowheads="1"/>
          </p:cNvSpPr>
          <p:nvPr/>
        </p:nvSpPr>
        <p:spPr bwMode="auto">
          <a:xfrm>
            <a:off x="6660232" y="937295"/>
            <a:ext cx="1476375" cy="14287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pédagogique</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9" name="Ellipse 14"/>
          <p:cNvSpPr>
            <a:spLocks noChangeArrowheads="1"/>
          </p:cNvSpPr>
          <p:nvPr/>
        </p:nvSpPr>
        <p:spPr bwMode="auto">
          <a:xfrm>
            <a:off x="6656219" y="2684658"/>
            <a:ext cx="1533525" cy="1457325"/>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50" b="1" dirty="0">
                <a:solidFill>
                  <a:schemeClr val="tx1"/>
                </a:solidFill>
                <a:latin typeface="Calibri" pitchFamily="34" charset="0"/>
                <a:cs typeface="Times New Roman" pitchFamily="18" charset="0"/>
              </a:rPr>
              <a:t>Développement </a:t>
            </a:r>
            <a:r>
              <a:rPr lang="fr-FR" altLang="fr-FR" sz="1200" b="1" dirty="0">
                <a:solidFill>
                  <a:schemeClr val="tx1"/>
                </a:solidFill>
                <a:latin typeface="Calibri" pitchFamily="34" charset="0"/>
                <a:cs typeface="Times New Roman" pitchFamily="18" charset="0"/>
              </a:rPr>
              <a:t>durable</a:t>
            </a:r>
            <a:endParaRPr kumimoji="0" lang="fr-FR" altLang="fr-FR" sz="1800" b="1" i="0" u="none" strike="noStrike" cap="none" normalizeH="0" baseline="0" dirty="0">
              <a:ln>
                <a:noFill/>
              </a:ln>
              <a:solidFill>
                <a:schemeClr val="tx1"/>
              </a:solidFill>
              <a:effectLst/>
              <a:latin typeface="Arial" pitchFamily="34" charset="0"/>
              <a:cs typeface="Arial" pitchFamily="34" charset="0"/>
            </a:endParaRPr>
          </a:p>
        </p:txBody>
      </p:sp>
      <p:sp>
        <p:nvSpPr>
          <p:cNvPr id="10" name="Ellipse 60"/>
          <p:cNvSpPr>
            <a:spLocks noChangeArrowheads="1"/>
          </p:cNvSpPr>
          <p:nvPr/>
        </p:nvSpPr>
        <p:spPr bwMode="auto">
          <a:xfrm>
            <a:off x="6660232" y="4509120"/>
            <a:ext cx="1552575" cy="1507958"/>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Pôle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Technique</a:t>
            </a:r>
            <a:endParaRPr kumimoji="0" lang="fr-FR" altLang="fr-FR" sz="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1" name="Ellipse 8"/>
          <p:cNvSpPr>
            <a:spLocks noChangeArrowheads="1"/>
          </p:cNvSpPr>
          <p:nvPr/>
        </p:nvSpPr>
        <p:spPr bwMode="auto">
          <a:xfrm>
            <a:off x="3415507" y="2379859"/>
            <a:ext cx="2066925" cy="20669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Le projet </a:t>
            </a:r>
            <a:endParaRPr kumimoji="0" lang="fr-FR" alt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doit à la fois</a:t>
            </a:r>
            <a:endParaRPr kumimoji="0" lang="fr-FR" alt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s’alimenter de tous ces pôles mais aussi tenter de les infléchir</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Double flèche horizontale 11"/>
          <p:cNvSpPr/>
          <p:nvPr/>
        </p:nvSpPr>
        <p:spPr>
          <a:xfrm>
            <a:off x="2574640" y="1531971"/>
            <a:ext cx="3891255" cy="210821"/>
          </a:xfrm>
          <a:prstGeom prst="leftRightArrow">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 name="Double flèche horizontale 12"/>
          <p:cNvSpPr/>
          <p:nvPr/>
        </p:nvSpPr>
        <p:spPr>
          <a:xfrm>
            <a:off x="2589224" y="5458308"/>
            <a:ext cx="3891255" cy="210821"/>
          </a:xfrm>
          <a:prstGeom prst="leftRightArrow">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 name="Double flèche horizontale 13"/>
          <p:cNvSpPr/>
          <p:nvPr/>
        </p:nvSpPr>
        <p:spPr>
          <a:xfrm rot="16200000">
            <a:off x="-602498" y="3337466"/>
            <a:ext cx="2648617" cy="239397"/>
          </a:xfrm>
          <a:prstGeom prst="leftRightArrow">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 name="Double flèche horizontale 14"/>
          <p:cNvSpPr/>
          <p:nvPr/>
        </p:nvSpPr>
        <p:spPr>
          <a:xfrm rot="16200000">
            <a:off x="7008197" y="3337466"/>
            <a:ext cx="2648617" cy="239397"/>
          </a:xfrm>
          <a:prstGeom prst="leftRightArrow">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 name="Double flèche horizontale 15"/>
          <p:cNvSpPr/>
          <p:nvPr/>
        </p:nvSpPr>
        <p:spPr>
          <a:xfrm rot="16200000">
            <a:off x="-602498" y="3293621"/>
            <a:ext cx="2648617" cy="239397"/>
          </a:xfrm>
          <a:prstGeom prst="leftRightArrow">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17" name="Connecteur droit avec flèche 16"/>
          <p:cNvCxnSpPr/>
          <p:nvPr/>
        </p:nvCxnSpPr>
        <p:spPr>
          <a:xfrm flipH="1">
            <a:off x="5576569" y="2034153"/>
            <a:ext cx="695325" cy="69532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2589224" y="4230317"/>
            <a:ext cx="695325" cy="69532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2510817" y="3457164"/>
            <a:ext cx="621023" cy="87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5451977" y="4253154"/>
            <a:ext cx="944508" cy="51193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2510817" y="2034154"/>
            <a:ext cx="773732" cy="65050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flipV="1">
            <a:off x="5650871" y="3456292"/>
            <a:ext cx="621023" cy="87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1" name="Espace réservé du numéro de diapositive 30"/>
          <p:cNvSpPr>
            <a:spLocks noGrp="1"/>
          </p:cNvSpPr>
          <p:nvPr>
            <p:ph type="sldNum" sz="quarter" idx="12"/>
          </p:nvPr>
        </p:nvSpPr>
        <p:spPr/>
        <p:txBody>
          <a:bodyPr/>
          <a:lstStyle/>
          <a:p>
            <a:fld id="{788013D7-758C-4095-994A-4225518F5E1D}" type="slidenum">
              <a:rPr lang="fr-FR" smtClean="0"/>
              <a:t>7</a:t>
            </a:fld>
            <a:endParaRPr lang="fr-FR" dirty="0"/>
          </a:p>
        </p:txBody>
      </p:sp>
    </p:spTree>
    <p:extLst>
      <p:ext uri="{BB962C8B-B14F-4D97-AF65-F5344CB8AC3E}">
        <p14:creationId xmlns:p14="http://schemas.microsoft.com/office/powerpoint/2010/main" val="418443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88013D7-758C-4095-994A-4225518F5E1D}" type="slidenum">
              <a:rPr lang="fr-FR" smtClean="0"/>
              <a:t>8</a:t>
            </a:fld>
            <a:endParaRPr lang="fr-FR" dirty="0"/>
          </a:p>
        </p:txBody>
      </p:sp>
      <p:sp>
        <p:nvSpPr>
          <p:cNvPr id="7" name="Espace réservé du contenu 6"/>
          <p:cNvSpPr>
            <a:spLocks noGrp="1"/>
          </p:cNvSpPr>
          <p:nvPr>
            <p:ph idx="1"/>
          </p:nvPr>
        </p:nvSpPr>
        <p:spPr>
          <a:xfrm>
            <a:off x="539552" y="589616"/>
            <a:ext cx="3888432" cy="5647695"/>
          </a:xfrm>
          <a:solidFill>
            <a:schemeClr val="bg1"/>
          </a:solidFill>
        </p:spPr>
        <p:txBody>
          <a:bodyPr>
            <a:normAutofit/>
          </a:bodyPr>
          <a:lstStyle/>
          <a:p>
            <a:r>
              <a:rPr lang="fr-FR" b="1" dirty="0">
                <a:solidFill>
                  <a:schemeClr val="tx1"/>
                </a:solidFill>
              </a:rPr>
              <a:t>Les équipements sportifs</a:t>
            </a:r>
            <a:r>
              <a:rPr lang="fr-FR" dirty="0">
                <a:solidFill>
                  <a:schemeClr val="tx1"/>
                </a:solidFill>
              </a:rPr>
              <a:t>, pour un bon fonctionnement de l’EPS et du sport scolaire, doivent être localisés </a:t>
            </a:r>
            <a:r>
              <a:rPr lang="fr-FR" b="1" dirty="0">
                <a:solidFill>
                  <a:schemeClr val="tx1"/>
                </a:solidFill>
              </a:rPr>
              <a:t>dans l’enceinte même de l’établissement ou à proximité immédiate</a:t>
            </a:r>
            <a:r>
              <a:rPr lang="fr-FR" dirty="0">
                <a:solidFill>
                  <a:schemeClr val="tx1"/>
                </a:solidFill>
              </a:rPr>
              <a:t> sans que cela soit préjudiciable au </a:t>
            </a:r>
            <a:r>
              <a:rPr lang="fr-FR" b="1" dirty="0">
                <a:solidFill>
                  <a:schemeClr val="tx1"/>
                </a:solidFill>
              </a:rPr>
              <a:t>fonctionnement associatif</a:t>
            </a:r>
            <a:r>
              <a:rPr lang="fr-FR" dirty="0"/>
              <a:t>.</a:t>
            </a:r>
          </a:p>
          <a:p>
            <a:endParaRPr lang="fr-FR" dirty="0"/>
          </a:p>
        </p:txBody>
      </p:sp>
      <p:sp>
        <p:nvSpPr>
          <p:cNvPr id="9" name="Titre 5"/>
          <p:cNvSpPr>
            <a:spLocks noGrp="1" noChangeArrowheads="1"/>
          </p:cNvSpPr>
          <p:nvPr>
            <p:ph type="title"/>
          </p:nvPr>
        </p:nvSpPr>
        <p:spPr bwMode="auto">
          <a:xfrm>
            <a:off x="5076056" y="1556792"/>
            <a:ext cx="2697178" cy="273308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 Pôle</a:t>
            </a:r>
            <a:endParaRPr kumimoji="0" lang="fr-FR" altLang="fr-FR"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b="1" dirty="0">
                <a:solidFill>
                  <a:schemeClr val="tx1"/>
                </a:solidFill>
                <a:latin typeface="Calibri" pitchFamily="34" charset="0"/>
                <a:cs typeface="Times New Roman" pitchFamily="18" charset="0"/>
              </a:rPr>
              <a:t>technique</a:t>
            </a:r>
            <a:endParaRPr kumimoji="0" lang="fr-FR" altLang="fr-FR"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4649096" y="567918"/>
            <a:ext cx="3437712" cy="923330"/>
          </a:xfrm>
          <a:prstGeom prst="rect">
            <a:avLst/>
          </a:prstGeom>
        </p:spPr>
        <p:txBody>
          <a:bodyPr wrap="square">
            <a:spAutoFit/>
          </a:bodyPr>
          <a:lstStyle/>
          <a:p>
            <a:pPr algn="ctr"/>
            <a:r>
              <a:rPr lang="fr-FR" b="1" dirty="0"/>
              <a:t>Entre l’EPS, le sport scolaire et sport associatif…Des intérêts communs </a:t>
            </a:r>
          </a:p>
        </p:txBody>
      </p:sp>
      <p:pic>
        <p:nvPicPr>
          <p:cNvPr id="10" name="Image 9" descr="C:\Users\Utilisateur\AppData\Local\Microsoft\Windows\INetCacheContent.Word\DSC_607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425" y="4420964"/>
            <a:ext cx="2089785" cy="1384300"/>
          </a:xfrm>
          <a:prstGeom prst="rect">
            <a:avLst/>
          </a:prstGeom>
          <a:noFill/>
          <a:ln>
            <a:noFill/>
          </a:ln>
        </p:spPr>
      </p:pic>
    </p:spTree>
    <p:extLst>
      <p:ext uri="{BB962C8B-B14F-4D97-AF65-F5344CB8AC3E}">
        <p14:creationId xmlns:p14="http://schemas.microsoft.com/office/powerpoint/2010/main" val="31893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644008" y="116632"/>
            <a:ext cx="3456384" cy="437133"/>
          </a:xfrm>
        </p:spPr>
        <p:txBody>
          <a:bodyPr/>
          <a:lstStyle/>
          <a:p>
            <a:fld id="{788013D7-758C-4095-994A-4225518F5E1D}" type="slidenum">
              <a:rPr lang="fr-FR" smtClean="0">
                <a:solidFill>
                  <a:schemeClr val="tx1"/>
                </a:solidFill>
              </a:rPr>
              <a:pPr/>
              <a:t>9</a:t>
            </a:fld>
            <a:r>
              <a:rPr lang="fr-FR" dirty="0" smtClean="0">
                <a:solidFill>
                  <a:schemeClr val="tx1"/>
                </a:solidFill>
              </a:rPr>
              <a:t>     </a:t>
            </a:r>
            <a:r>
              <a:rPr lang="fr-FR" sz="2800" b="1" dirty="0" smtClean="0">
                <a:solidFill>
                  <a:schemeClr val="tx1"/>
                </a:solidFill>
              </a:rPr>
              <a:t>8 paramètres</a:t>
            </a:r>
            <a:endParaRPr lang="fr-FR" sz="2800" b="1" dirty="0">
              <a:solidFill>
                <a:schemeClr val="tx1"/>
              </a:solidFill>
            </a:endParaRPr>
          </a:p>
          <a:p>
            <a:endParaRPr lang="fr-FR" dirty="0"/>
          </a:p>
        </p:txBody>
      </p:sp>
      <p:sp>
        <p:nvSpPr>
          <p:cNvPr id="3" name="Espace réservé du contenu 2"/>
          <p:cNvSpPr>
            <a:spLocks noGrp="1"/>
          </p:cNvSpPr>
          <p:nvPr>
            <p:ph idx="1"/>
          </p:nvPr>
        </p:nvSpPr>
        <p:spPr>
          <a:xfrm>
            <a:off x="323528" y="332656"/>
            <a:ext cx="4176464" cy="6048672"/>
          </a:xfrm>
          <a:solidFill>
            <a:schemeClr val="bg1"/>
          </a:solidFill>
        </p:spPr>
        <p:txBody>
          <a:bodyPr>
            <a:normAutofit lnSpcReduction="10000"/>
          </a:bodyPr>
          <a:lstStyle/>
          <a:p>
            <a:r>
              <a:rPr lang="fr-FR" b="1" dirty="0">
                <a:solidFill>
                  <a:schemeClr val="tx1"/>
                </a:solidFill>
              </a:rPr>
              <a:t>A</a:t>
            </a:r>
            <a:r>
              <a:rPr lang="fr-FR" dirty="0">
                <a:solidFill>
                  <a:schemeClr val="tx1"/>
                </a:solidFill>
              </a:rPr>
              <a:t>:</a:t>
            </a:r>
            <a:r>
              <a:rPr lang="fr-FR" dirty="0"/>
              <a:t> </a:t>
            </a:r>
            <a:r>
              <a:rPr lang="fr-FR" dirty="0">
                <a:solidFill>
                  <a:schemeClr val="tx1"/>
                </a:solidFill>
              </a:rPr>
              <a:t>Surfaces de jeux utilisables avec tracés adaptés</a:t>
            </a:r>
          </a:p>
          <a:p>
            <a:r>
              <a:rPr lang="fr-FR" b="1" dirty="0">
                <a:solidFill>
                  <a:schemeClr val="tx1"/>
                </a:solidFill>
              </a:rPr>
              <a:t>B: </a:t>
            </a:r>
            <a:r>
              <a:rPr lang="fr-FR" dirty="0" smtClean="0">
                <a:solidFill>
                  <a:schemeClr val="tx1"/>
                </a:solidFill>
              </a:rPr>
              <a:t>Classification </a:t>
            </a:r>
            <a:r>
              <a:rPr lang="fr-FR" dirty="0">
                <a:solidFill>
                  <a:schemeClr val="tx1"/>
                </a:solidFill>
              </a:rPr>
              <a:t>des grandes salles.</a:t>
            </a:r>
          </a:p>
          <a:p>
            <a:r>
              <a:rPr lang="fr-FR" b="1" dirty="0" smtClean="0">
                <a:solidFill>
                  <a:schemeClr val="tx1"/>
                </a:solidFill>
              </a:rPr>
              <a:t>C</a:t>
            </a:r>
            <a:r>
              <a:rPr lang="fr-FR" b="1" dirty="0">
                <a:solidFill>
                  <a:schemeClr val="tx1"/>
                </a:solidFill>
              </a:rPr>
              <a:t>: </a:t>
            </a:r>
            <a:r>
              <a:rPr lang="fr-FR" dirty="0">
                <a:solidFill>
                  <a:schemeClr val="tx1"/>
                </a:solidFill>
              </a:rPr>
              <a:t>Organisation fonctionnelle des espaces d’un complexe sportif y compris aquatique.</a:t>
            </a:r>
          </a:p>
          <a:p>
            <a:r>
              <a:rPr lang="fr-FR" b="1" dirty="0">
                <a:solidFill>
                  <a:schemeClr val="tx1"/>
                </a:solidFill>
              </a:rPr>
              <a:t>D: </a:t>
            </a:r>
            <a:r>
              <a:rPr lang="fr-FR" dirty="0">
                <a:solidFill>
                  <a:schemeClr val="tx1"/>
                </a:solidFill>
              </a:rPr>
              <a:t>Les sols sportifs.</a:t>
            </a:r>
          </a:p>
          <a:p>
            <a:r>
              <a:rPr lang="fr-FR" b="1" dirty="0">
                <a:solidFill>
                  <a:schemeClr val="tx1"/>
                </a:solidFill>
              </a:rPr>
              <a:t>E: </a:t>
            </a:r>
            <a:r>
              <a:rPr lang="fr-FR" dirty="0">
                <a:solidFill>
                  <a:schemeClr val="tx1"/>
                </a:solidFill>
              </a:rPr>
              <a:t>Confort thermique.</a:t>
            </a:r>
          </a:p>
          <a:p>
            <a:r>
              <a:rPr lang="fr-FR" b="1" dirty="0">
                <a:solidFill>
                  <a:schemeClr val="tx1"/>
                </a:solidFill>
              </a:rPr>
              <a:t>F: </a:t>
            </a:r>
            <a:r>
              <a:rPr lang="fr-FR" dirty="0">
                <a:solidFill>
                  <a:schemeClr val="tx1"/>
                </a:solidFill>
              </a:rPr>
              <a:t>Confort acoustique.</a:t>
            </a:r>
          </a:p>
          <a:p>
            <a:r>
              <a:rPr lang="fr-FR" b="1" dirty="0">
                <a:solidFill>
                  <a:schemeClr val="tx1"/>
                </a:solidFill>
              </a:rPr>
              <a:t>G: </a:t>
            </a:r>
            <a:r>
              <a:rPr lang="fr-FR" dirty="0">
                <a:solidFill>
                  <a:schemeClr val="tx1"/>
                </a:solidFill>
              </a:rPr>
              <a:t>L’Eclairage.</a:t>
            </a:r>
          </a:p>
          <a:p>
            <a:r>
              <a:rPr lang="fr-FR" b="1" dirty="0">
                <a:solidFill>
                  <a:schemeClr val="tx1"/>
                </a:solidFill>
              </a:rPr>
              <a:t>H: </a:t>
            </a:r>
            <a:r>
              <a:rPr lang="fr-FR" dirty="0">
                <a:solidFill>
                  <a:schemeClr val="tx1"/>
                </a:solidFill>
              </a:rPr>
              <a:t>Le traitement de l’air</a:t>
            </a:r>
            <a:r>
              <a:rPr lang="fr-FR" dirty="0" smtClean="0">
                <a:solidFill>
                  <a:schemeClr val="tx1"/>
                </a:solidFill>
              </a:rPr>
              <a:t>.</a:t>
            </a:r>
          </a:p>
          <a:p>
            <a:endParaRPr lang="fr-FR" dirty="0"/>
          </a:p>
        </p:txBody>
      </p:sp>
      <p:sp>
        <p:nvSpPr>
          <p:cNvPr id="6" name="Titre 5"/>
          <p:cNvSpPr>
            <a:spLocks noGrp="1" noChangeArrowheads="1"/>
          </p:cNvSpPr>
          <p:nvPr>
            <p:ph type="title"/>
          </p:nvPr>
        </p:nvSpPr>
        <p:spPr bwMode="auto">
          <a:xfrm>
            <a:off x="4791922" y="980728"/>
            <a:ext cx="3304572" cy="306785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algn="ctr"/>
            <a:r>
              <a:rPr lang="fr-FR" sz="2400" b="1" dirty="0"/>
              <a:t>Pôle technique</a:t>
            </a:r>
          </a:p>
        </p:txBody>
      </p:sp>
      <p:pic>
        <p:nvPicPr>
          <p:cNvPr id="17" name="Image 16" descr="C:\Users\SNEPSNEP\Pictures\gym pour le SNEP\A00_25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221088"/>
            <a:ext cx="2736304" cy="1800200"/>
          </a:xfrm>
          <a:prstGeom prst="rect">
            <a:avLst/>
          </a:prstGeom>
          <a:noFill/>
          <a:ln>
            <a:noFill/>
          </a:ln>
        </p:spPr>
      </p:pic>
    </p:spTree>
    <p:extLst>
      <p:ext uri="{BB962C8B-B14F-4D97-AF65-F5344CB8AC3E}">
        <p14:creationId xmlns:p14="http://schemas.microsoft.com/office/powerpoint/2010/main" val="1307587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5693</TotalTime>
  <Words>1681</Words>
  <Application>Microsoft Office PowerPoint</Application>
  <PresentationFormat>Affichage à l'écran (4:3)</PresentationFormat>
  <Paragraphs>301</Paragraphs>
  <Slides>25</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Calibri</vt:lpstr>
      <vt:lpstr>Century Gothic</vt:lpstr>
      <vt:lpstr>phenomena-bold-webfont</vt:lpstr>
      <vt:lpstr>sourcesanspro-light-webfont</vt:lpstr>
      <vt:lpstr>Times New Roman</vt:lpstr>
      <vt:lpstr>Wingdings</vt:lpstr>
      <vt:lpstr>Wingdings 2</vt:lpstr>
      <vt:lpstr>Austin</vt:lpstr>
      <vt:lpstr>Merci à   J. Paul TOURNAIRE,  Martine LEFERRAND Nathalie FRANCOIS Patrick MATHIEU Marc BOULOGNE  Olivier BIOTTEAU Thierry PLACETTE</vt:lpstr>
      <vt:lpstr>Présentation PowerPoint</vt:lpstr>
      <vt:lpstr>Présentation PowerPoint</vt:lpstr>
      <vt:lpstr>Avec un double objectif</vt:lpstr>
      <vt:lpstr>Présentation PowerPoint</vt:lpstr>
      <vt:lpstr>Les invariants. Des points d’appuis</vt:lpstr>
      <vt:lpstr>Présentation PowerPoint</vt:lpstr>
      <vt:lpstr>C: Pôle technique</vt:lpstr>
      <vt:lpstr>Pôle technique</vt:lpstr>
      <vt:lpstr>Présentation PowerPoint</vt:lpstr>
      <vt:lpstr>Présentation PowerPoint</vt:lpstr>
      <vt:lpstr> C: Exemple de fonctionnalité pour un complexe de 2 salles</vt:lpstr>
      <vt:lpstr>E/ Confort thermique </vt:lpstr>
      <vt:lpstr>G/ l’éclairage</vt:lpstr>
      <vt:lpstr>H/ le traitement de l’air un enjeu à la fois environnemental et économique </vt:lpstr>
      <vt:lpstr>D: Pôle développement durable</vt:lpstr>
      <vt:lpstr>Pôle développement durable</vt:lpstr>
      <vt:lpstr>Présentation PowerPoint</vt:lpstr>
      <vt:lpstr>Les coûts différés </vt:lpstr>
      <vt:lpstr>Eco-gestion</vt:lpstr>
      <vt:lpstr>Caractéristiques du bâtiment L’aspect environnemental a été considéré comme primordial. Le nouveau bâtiment sera conforme aux normes HQE et BBC. Les couloirs ont été volontairement placés côté façades extérieures Sud et Est. Ces espaces de circulation chauffés à 16°C engendreront moins de déperditions par rapport à l’extérieur et seront des espaces « tampons » entre l’extérieur et les autres locaux chauffés à 20°C. La toiture végétalisée des locaux annexes recréera une partie des surfaces absorbantes détruites par l’imperméabilisation. Les eaux pluviales de toitures seront réinfiltrées dans le sol afin de réalimenter la nappe phréatique ou récupérées pour l’arrosage. La production d’eau chaude sanitaire sera assurée par dix panneaux solaires. Loin du simple remplacement de deux salles obsolètes, la nouvelle salle de sport sera donc innovante et permettra une pratique confortable, pour les scolaires et les associations en semaine, pour les compétitions le week-end. L’intégralité de la salle sera accessible aux personnes à mobilité réduite et permettra la pratique des disciplines handisport. </vt:lpstr>
      <vt:lpstr>Modifier les représentations Proposer des projets innovants et mutualisables</vt:lpstr>
      <vt:lpstr>Se mettre dans l’action</vt:lpstr>
      <vt:lpstr>En accès libre et téléchargeable dans la rubrique équipements du site du SNEPFSU http://www.snepfsu.net</vt:lpstr>
      <vt:lpstr>FIN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Exemple Challans 85</dc:title>
  <dc:creator>SNEPSNEP</dc:creator>
  <cp:lastModifiedBy>pives</cp:lastModifiedBy>
  <cp:revision>272</cp:revision>
  <dcterms:created xsi:type="dcterms:W3CDTF">2019-11-04T14:47:22Z</dcterms:created>
  <dcterms:modified xsi:type="dcterms:W3CDTF">2020-09-21T11:57:20Z</dcterms:modified>
</cp:coreProperties>
</file>